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1" r:id="rId3"/>
    <p:sldId id="269" r:id="rId4"/>
    <p:sldId id="290" r:id="rId5"/>
    <p:sldId id="272" r:id="rId6"/>
    <p:sldId id="296" r:id="rId7"/>
    <p:sldId id="273" r:id="rId8"/>
    <p:sldId id="263" r:id="rId9"/>
    <p:sldId id="258" r:id="rId10"/>
    <p:sldId id="288" r:id="rId11"/>
    <p:sldId id="262" r:id="rId12"/>
    <p:sldId id="289" r:id="rId13"/>
    <p:sldId id="261" r:id="rId14"/>
    <p:sldId id="259" r:id="rId15"/>
    <p:sldId id="298" r:id="rId16"/>
    <p:sldId id="260" r:id="rId17"/>
    <p:sldId id="264" r:id="rId18"/>
    <p:sldId id="279" r:id="rId19"/>
    <p:sldId id="282" r:id="rId20"/>
    <p:sldId id="281" r:id="rId21"/>
    <p:sldId id="283" r:id="rId22"/>
    <p:sldId id="266" r:id="rId23"/>
    <p:sldId id="267" r:id="rId24"/>
    <p:sldId id="299" r:id="rId25"/>
    <p:sldId id="291" r:id="rId26"/>
    <p:sldId id="292" r:id="rId27"/>
    <p:sldId id="293" r:id="rId28"/>
    <p:sldId id="294" r:id="rId29"/>
    <p:sldId id="287" r:id="rId30"/>
    <p:sldId id="286" r:id="rId31"/>
    <p:sldId id="284" r:id="rId32"/>
    <p:sldId id="285" r:id="rId33"/>
    <p:sldId id="270" r:id="rId34"/>
    <p:sldId id="297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29940-D66B-400A-B1B6-41C3AEE98CC9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0FD39-94B1-457E-A197-E89506470C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576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dirty="0"/>
              <a:t>Role of Rainfall?</a:t>
            </a:r>
            <a:endParaRPr lang="en-GB" b="1" dirty="0"/>
          </a:p>
          <a:p>
            <a:r>
              <a:rPr lang="en-GB" sz="2000" b="1" dirty="0"/>
              <a:t>Typically considered a key determinant.</a:t>
            </a:r>
          </a:p>
          <a:p>
            <a:pPr lvl="1"/>
            <a:r>
              <a:rPr lang="en-GB" sz="1800" b="1" dirty="0"/>
              <a:t>Exact influence depends heavily on the mosquito species.</a:t>
            </a:r>
          </a:p>
          <a:p>
            <a:pPr lvl="1"/>
            <a:r>
              <a:rPr lang="en-GB" sz="1800" b="1" i="1" dirty="0"/>
              <a:t>Anopheles </a:t>
            </a:r>
            <a:r>
              <a:rPr lang="en-GB" sz="1800" b="1" i="1" dirty="0" err="1"/>
              <a:t>funestus</a:t>
            </a:r>
            <a:r>
              <a:rPr lang="en-GB" sz="1800" b="1" i="1" dirty="0"/>
              <a:t> </a:t>
            </a:r>
            <a:r>
              <a:rPr lang="en-GB" sz="1800" b="1" dirty="0"/>
              <a:t>frequently displays dynamics not concordant with rainfall.</a:t>
            </a:r>
            <a:endParaRPr lang="en-GB" sz="1800" b="1" i="1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0FD39-94B1-457E-A197-E89506470CA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13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Extracted year-specific rainfall data for every sampled location.</a:t>
            </a:r>
          </a:p>
          <a:p>
            <a:pPr lvl="1"/>
            <a:r>
              <a:rPr lang="en-GB" dirty="0"/>
              <a:t>Calculated cross-correlation between rainfall and mosquito catch for each cluster.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0FD39-94B1-457E-A197-E89506470CA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31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0FD39-94B1-457E-A197-E89506470CA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68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0FD39-94B1-457E-A197-E89506470CA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982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dirty="0"/>
              <a:t>Role of Rainfall?</a:t>
            </a:r>
            <a:endParaRPr lang="en-GB" b="1" dirty="0"/>
          </a:p>
          <a:p>
            <a:r>
              <a:rPr lang="en-GB" sz="2000" b="1" dirty="0"/>
              <a:t>Typically considered a key determinant.</a:t>
            </a:r>
          </a:p>
          <a:p>
            <a:pPr lvl="1"/>
            <a:r>
              <a:rPr lang="en-GB" sz="1800" b="1" dirty="0"/>
              <a:t>Exact influence depends heavily on the mosquito species.</a:t>
            </a:r>
          </a:p>
          <a:p>
            <a:pPr lvl="1"/>
            <a:r>
              <a:rPr lang="en-GB" sz="1800" b="1" i="1" dirty="0"/>
              <a:t>Anopheles </a:t>
            </a:r>
            <a:r>
              <a:rPr lang="en-GB" sz="1800" b="1" i="1" dirty="0" err="1"/>
              <a:t>funestus</a:t>
            </a:r>
            <a:r>
              <a:rPr lang="en-GB" sz="1800" b="1" i="1" dirty="0"/>
              <a:t> </a:t>
            </a:r>
            <a:r>
              <a:rPr lang="en-GB" sz="1800" b="1" dirty="0"/>
              <a:t>frequently displays dynamics not concordant with rainfall.</a:t>
            </a:r>
            <a:endParaRPr lang="en-GB" sz="1800" b="1" i="1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0FD39-94B1-457E-A197-E89506470CA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65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Cluster 1: doesn’t like </a:t>
            </a:r>
            <a:r>
              <a:rPr lang="en-GB" dirty="0" err="1"/>
              <a:t>isothermality</a:t>
            </a:r>
            <a:r>
              <a:rPr lang="en-GB" dirty="0"/>
              <a:t>, doesn’t like places where flow accumulation is high</a:t>
            </a:r>
          </a:p>
          <a:p>
            <a:r>
              <a:rPr lang="en-GB" dirty="0"/>
              <a:t>Cluster 2: ???</a:t>
            </a:r>
          </a:p>
          <a:p>
            <a:r>
              <a:rPr lang="en-GB" dirty="0"/>
              <a:t>Cluster 3: water bodies max extent: static, dry season available bodies. Landcover known to be suitable for </a:t>
            </a:r>
            <a:r>
              <a:rPr lang="en-GB" dirty="0" err="1"/>
              <a:t>fluviatilis</a:t>
            </a:r>
            <a:r>
              <a:rPr lang="en-GB" dirty="0"/>
              <a:t>…</a:t>
            </a:r>
          </a:p>
          <a:p>
            <a:r>
              <a:rPr lang="en-GB" dirty="0"/>
              <a:t>Cluster 4: rain driest quarter – measure of how low rain availability goes. Likes </a:t>
            </a:r>
            <a:r>
              <a:rPr lang="en-GB" dirty="0" err="1"/>
              <a:t>isothermality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0FD39-94B1-457E-A197-E89506470CA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68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8491-1ACF-4DE6-99D5-E6C6F47C8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9B9F0-AF04-4D5B-86F3-5F082B69F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B232C-5C65-4323-A146-B951D105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204E9-EB25-4041-BA8C-3624BEF42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06ABF-0C52-438D-956C-BD6F4F61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97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AB2F-EEF4-40C7-A637-94810921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A0C22-99B2-428C-99FE-5EB37DFC6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EFF41-C6A8-4C60-89D4-D9C37DEB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94F2-2EBD-4322-8EA6-A8C23F0A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BEA79-0A41-4D08-A3DC-A7FA0FF6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24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AF2991-3BD1-4611-8625-E84F55CB1C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9CED6-E76F-468E-9323-0AC8B8B67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4C116-95A1-4A0B-B35A-314C07497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0CAB3-F327-4928-A8CA-820652E8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4631E-B8A8-43B4-B795-B04C89B3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52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7C66-561A-4A71-BD96-1C5F99D3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C7A9C-B9A6-4E96-B251-826CB60C5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585BB-4168-42A7-8896-322F82E6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C6477-9FAB-4F5E-AC77-4E76A67D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BE8E6-8680-41A4-878C-1FAB88A8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33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2299-4C3D-4235-A651-881C149C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F04EA-1429-4AE8-8547-C88F0EE14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427F3-F134-4D3F-882E-122A0760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552C3-A806-41EC-98EB-DF3DC121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D1093-3AB4-4EAF-9475-17347F66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8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CCAC-8D02-42E0-82E2-6E6A3207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1E74-C63C-4ECE-A071-8A874ABA7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E11D3-73B6-4853-A23C-356BE29CC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A1F4B-2F2D-4E01-8B36-DBC7082E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8BB60-AA00-415B-B181-14FEE291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16148-88AF-47F7-84B5-4D77D238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213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11F7-D047-494A-A19C-2AE1175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0A8A7-D47D-4725-88FF-40BD154BD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6115A-E41F-4797-89AF-9620A92BB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45C7A-2957-4D6E-9CAA-B83E5ECC8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93C5F-2166-4990-8431-8C2B12B11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EB5C0-3C5A-4630-879B-E6D6FBF2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9AE28D-D846-4BDD-8478-5BB44A78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42F43-5E02-427C-801C-75382B09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0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FABE-8EE0-454E-BA00-688661A1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A90574-529F-4E22-8218-40C4F91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DDEF1-A86D-4A03-8FFD-0C6A4475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D320F-A63A-4617-B5B9-F8C4159F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31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2018F-07EA-4AF9-A86B-D6B2AE29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50933-DD86-4E56-B5D1-974DFA31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A0AFD-C19D-465B-AAB8-EBBB4F3F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413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C7D8-3ED0-40D2-9DC4-170338DD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991EB-C610-4139-A655-EE4D5D989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065F6-1307-46E2-9E6F-530D7BDA2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04169-B5E7-43C8-879F-35D80DEF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7A771-487C-41C4-94A2-4BC42664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53C60-6CA0-4523-8C73-330FFA914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57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5440-7811-4B15-9AC8-376474BC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0FCD5-7E5C-48B4-A3CC-BEC8C54D7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B25C4-18A3-4AB3-AD98-8D995AE4B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A39C1-6310-4DAC-BE00-3E5D5CBB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9C8F1-1BED-4CFE-8D64-37C642355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38852-4E79-4C15-A1AF-85300302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39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8F5FF-C9F8-4D42-9301-FBB42647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4718D-31A8-4689-8C1C-97020BE76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7F7DE-C373-4FAB-92C7-C8270C80F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F9DC4-2FFF-4C5E-9644-FEA71CC029CD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BA91E-1887-4D58-97C3-0BA316E43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BBB3D-B011-418D-AAA6-5DCE2BD02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E511A-BB15-4E09-8A77-FFE25ACB25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49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rasitesandvectors.biomedcentral.com/articles/10.1186/1756-3305-5-69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charles.whittaker16@imperial.ac.uk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arasitesandvectors.biomedcentral.com/articles/10.1186/1756-3305-5-69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asitesandvectors.biomedcentral.com/articles/10.1186/1756-3305-4-8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techopen.com/books/anopheles-mosquitoes-new-insights-into-malaria-vectors/the-dominant-mosquito-vectors-of-human-malaria-in-india" TargetMode="External"/><Relationship Id="rId4" Type="http://schemas.openxmlformats.org/officeDocument/2006/relationships/hyperlink" Target="https://www.ncbi.nlm.nih.gov/pmc/articles/PMC2542115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rasitesandvectors.biomedcentral.com/articles/10.1186/1756-3305-4-8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lariajournal.biomedcentral.com/articles/10.1186/s12936-017-1833-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techopen.com/books/anopheles-mosquitoes-new-insights-into-malaria-vectors/the-dominant-mosquito-vectors-of-human-malaria-in-india" TargetMode="External"/><Relationship Id="rId4" Type="http://schemas.openxmlformats.org/officeDocument/2006/relationships/hyperlink" Target="https://www.ncbi.nlm.nih.gov/pmc/articles/PMC2542115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C1B9-15B7-4377-B2E9-ACA8FA204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024" y="1304708"/>
            <a:ext cx="9144000" cy="2387600"/>
          </a:xfrm>
        </p:spPr>
        <p:txBody>
          <a:bodyPr>
            <a:noAutofit/>
          </a:bodyPr>
          <a:lstStyle/>
          <a:p>
            <a:r>
              <a:rPr lang="en-GB" sz="3600" b="1" dirty="0"/>
              <a:t>The Ecological Structure of Mosquito Population Dynamics: Insights from India, Consequences for Malaria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A1691-CCE2-47D8-B7FD-B671E5170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719" y="3784383"/>
            <a:ext cx="10587789" cy="960536"/>
          </a:xfrm>
        </p:spPr>
        <p:txBody>
          <a:bodyPr/>
          <a:lstStyle/>
          <a:p>
            <a:r>
              <a:rPr lang="en-GB" dirty="0"/>
              <a:t>Charlie Whittaker, Peter </a:t>
            </a:r>
            <a:r>
              <a:rPr lang="en-GB" dirty="0" err="1"/>
              <a:t>Winskill</a:t>
            </a:r>
            <a:r>
              <a:rPr lang="en-GB" dirty="0"/>
              <a:t>, Marianne </a:t>
            </a:r>
            <a:r>
              <a:rPr lang="en-GB" dirty="0" err="1"/>
              <a:t>Sinka</a:t>
            </a:r>
            <a:r>
              <a:rPr lang="en-GB" dirty="0"/>
              <a:t>, Samuel </a:t>
            </a:r>
            <a:r>
              <a:rPr lang="en-GB" dirty="0" err="1"/>
              <a:t>Pironon</a:t>
            </a:r>
            <a:r>
              <a:rPr lang="en-GB" dirty="0"/>
              <a:t>, Claire Massey, Peter </a:t>
            </a:r>
            <a:r>
              <a:rPr lang="en-GB" dirty="0" err="1"/>
              <a:t>Gething</a:t>
            </a:r>
            <a:r>
              <a:rPr lang="en-GB" dirty="0"/>
              <a:t>, Daniel Weiss, Ashwani Kumar, </a:t>
            </a:r>
            <a:r>
              <a:rPr lang="en-GB" dirty="0" err="1"/>
              <a:t>Azra</a:t>
            </a:r>
            <a:r>
              <a:rPr lang="en-GB" dirty="0"/>
              <a:t> Ghani &amp; Samir Bhatt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EDD70D-D693-472B-95D2-E5F4C66C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0" y="427784"/>
            <a:ext cx="2853179" cy="876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10AB3-45EC-439B-B401-AFF29AB7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0" y="4843956"/>
            <a:ext cx="2403773" cy="1647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D49AB-21D5-4C60-AC5A-8EAFD243A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016" y="560823"/>
            <a:ext cx="3507557" cy="1007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93BAFC-2EAF-4F25-AD61-014F8CABB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981" y="5335444"/>
            <a:ext cx="3095625" cy="885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B008DB-246C-4635-9E15-DE6369392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710" y="5152509"/>
            <a:ext cx="2417761" cy="1251697"/>
          </a:xfrm>
          <a:prstGeom prst="rect">
            <a:avLst/>
          </a:prstGeom>
        </p:spPr>
      </p:pic>
      <p:pic>
        <p:nvPicPr>
          <p:cNvPr id="1028" name="Picture 4" descr="https://pbs.twimg.com/profile_images/913405168393342976/UHNuryZ6_400x400.jpg">
            <a:extLst>
              <a:ext uri="{FF2B5EF4-FFF2-40B4-BE49-F238E27FC236}">
                <a16:creationId xmlns:a16="http://schemas.microsoft.com/office/drawing/2014/main" id="{E4DFCA4F-80CE-471D-9017-3032ED3DB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662" y="161665"/>
            <a:ext cx="1859437" cy="18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5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8C30-EC2B-4417-9A32-8E4CE3CB2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6" y="241358"/>
            <a:ext cx="6823228" cy="1325563"/>
          </a:xfrm>
        </p:spPr>
        <p:txBody>
          <a:bodyPr>
            <a:normAutofit fontScale="90000"/>
          </a:bodyPr>
          <a:lstStyle/>
          <a:p>
            <a:r>
              <a:rPr lang="en-GB" b="1"/>
              <a:t>Analysis of species composition of temporal clusters reveals species-specific patterns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C8156-BE2A-4279-8944-84B186AA6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895" y="1920356"/>
            <a:ext cx="6304256" cy="480891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Some species exhibits consistent temporal patterns.</a:t>
            </a:r>
          </a:p>
          <a:p>
            <a:pPr lvl="1"/>
            <a:r>
              <a:rPr lang="en-GB" i="1" dirty="0"/>
              <a:t>Anopheles </a:t>
            </a:r>
            <a:r>
              <a:rPr lang="en-GB" i="1" dirty="0" err="1"/>
              <a:t>fluviatilis</a:t>
            </a:r>
            <a:r>
              <a:rPr lang="en-GB" dirty="0"/>
              <a:t> &amp; Cluster 3 (dry season peaking).</a:t>
            </a:r>
          </a:p>
          <a:p>
            <a:r>
              <a:rPr lang="en-GB" dirty="0"/>
              <a:t>Others exhibit plastic, flexible dynamics, depending on the location.</a:t>
            </a:r>
          </a:p>
          <a:p>
            <a:pPr lvl="1"/>
            <a:r>
              <a:rPr lang="en-GB" dirty="0"/>
              <a:t>E.g.</a:t>
            </a:r>
            <a:r>
              <a:rPr lang="en-GB" i="1" dirty="0"/>
              <a:t> Anopheles </a:t>
            </a:r>
            <a:r>
              <a:rPr lang="en-GB" i="1" dirty="0" err="1"/>
              <a:t>minimus</a:t>
            </a:r>
            <a:r>
              <a:rPr lang="en-GB" i="1" dirty="0"/>
              <a:t> </a:t>
            </a:r>
            <a:r>
              <a:rPr lang="en-GB" dirty="0"/>
              <a:t>(distributed evenly across all 4 Clusters). </a:t>
            </a:r>
          </a:p>
          <a:p>
            <a:r>
              <a:rPr lang="en-GB" dirty="0"/>
              <a:t>Suggests role for both species-specific factors and the environment in shaping population dynamics.</a:t>
            </a:r>
          </a:p>
          <a:p>
            <a:pPr lvl="1"/>
            <a:r>
              <a:rPr lang="en-GB" dirty="0"/>
              <a:t>Comparative importance variable between species.</a:t>
            </a:r>
          </a:p>
          <a:p>
            <a:pPr lvl="1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2EF63-B03A-40D1-B3C9-3AFA6EF2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005" y="2428055"/>
            <a:ext cx="1380744" cy="2146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7A4DBD-9DBA-4AEC-9AD2-E171F820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064" y="0"/>
            <a:ext cx="3487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3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80D8-1556-4BD7-BDD2-36CC0660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09" y="365125"/>
            <a:ext cx="5965794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Rainfall patterns do not substantially differ across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3167-5A9C-4CB4-A2A1-612CD10D8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05" y="1899821"/>
            <a:ext cx="6776622" cy="4593054"/>
          </a:xfrm>
        </p:spPr>
        <p:txBody>
          <a:bodyPr>
            <a:normAutofit/>
          </a:bodyPr>
          <a:lstStyle/>
          <a:p>
            <a:r>
              <a:rPr lang="en-GB" dirty="0"/>
              <a:t>Suggests that the influence of rainfall on population dynamics can be highly variable. </a:t>
            </a:r>
          </a:p>
          <a:p>
            <a:pPr lvl="1"/>
            <a:r>
              <a:rPr lang="en-GB" dirty="0"/>
              <a:t>Leading to population spikes that are concordant, discordant or invariant of rainfall, depending on the context. </a:t>
            </a:r>
          </a:p>
          <a:p>
            <a:pPr lvl="1"/>
            <a:endParaRPr lang="en-GB" dirty="0"/>
          </a:p>
          <a:p>
            <a:r>
              <a:rPr lang="en-GB" dirty="0"/>
              <a:t>Can be related to mosquito breeding habits.</a:t>
            </a:r>
          </a:p>
          <a:p>
            <a:pPr lvl="1"/>
            <a:r>
              <a:rPr lang="en-GB" dirty="0"/>
              <a:t>Some prefer transient, rainfed pools of water </a:t>
            </a:r>
            <a:r>
              <a:rPr lang="en-GB" dirty="0">
                <a:sym typeface="Wingdings" panose="05000000000000000000" pitchFamily="2" charset="2"/>
              </a:rPr>
              <a:t> positively associated with rainfall.</a:t>
            </a:r>
            <a:endParaRPr lang="en-GB" dirty="0"/>
          </a:p>
          <a:p>
            <a:pPr lvl="1"/>
            <a:r>
              <a:rPr lang="en-GB" dirty="0"/>
              <a:t>Others prefer river-edges but can be washed away during periods of heavy rain </a:t>
            </a:r>
            <a:r>
              <a:rPr lang="en-GB" dirty="0">
                <a:sym typeface="Wingdings" panose="05000000000000000000" pitchFamily="2" charset="2"/>
              </a:rPr>
              <a:t> negatively correlated with rainfall.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9B318-6AB1-4AEA-8D89-B1C545DDE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447" y="365125"/>
            <a:ext cx="4932244" cy="609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8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182F-318B-4A42-9673-A26AC572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35" y="59664"/>
            <a:ext cx="11691627" cy="92734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Multinomial logistic regression to explore associations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42984-6E05-4509-B8E8-6C84FDE9D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59" y="975270"/>
            <a:ext cx="11691627" cy="1352298"/>
          </a:xfrm>
        </p:spPr>
        <p:txBody>
          <a:bodyPr>
            <a:normAutofit/>
          </a:bodyPr>
          <a:lstStyle/>
          <a:p>
            <a:r>
              <a:rPr lang="en-GB" dirty="0"/>
              <a:t>Use an array of </a:t>
            </a:r>
            <a:r>
              <a:rPr lang="en-GB" b="1" dirty="0"/>
              <a:t>environmental covariates </a:t>
            </a:r>
            <a:r>
              <a:rPr lang="en-GB" dirty="0"/>
              <a:t>(Rainfall, Temperature, EVI etc) along with </a:t>
            </a:r>
            <a:r>
              <a:rPr lang="en-GB" b="1" dirty="0"/>
              <a:t>species</a:t>
            </a:r>
            <a:r>
              <a:rPr lang="en-GB" dirty="0"/>
              <a:t> to predict which temporal pattern cluster a time series belongs to.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0CC58D-0A4B-42CB-8041-682220360A3D}"/>
              </a:ext>
            </a:extLst>
          </p:cNvPr>
          <p:cNvGrpSpPr/>
          <p:nvPr/>
        </p:nvGrpSpPr>
        <p:grpSpPr>
          <a:xfrm>
            <a:off x="1521636" y="2116440"/>
            <a:ext cx="8960189" cy="2887444"/>
            <a:chOff x="718707" y="3751065"/>
            <a:chExt cx="8960189" cy="28874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3A7586-4A17-429B-94C7-F2C1CFCBB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707" y="4221748"/>
              <a:ext cx="1996908" cy="18166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EF8C57-B802-4F68-A51C-E44BAA100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0229" y="4351144"/>
              <a:ext cx="1175827" cy="1687286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F3498E-2116-46F2-9ABE-2CA262224475}"/>
                </a:ext>
              </a:extLst>
            </p:cNvPr>
            <p:cNvGrpSpPr/>
            <p:nvPr/>
          </p:nvGrpSpPr>
          <p:grpSpPr>
            <a:xfrm>
              <a:off x="6887566" y="3751065"/>
              <a:ext cx="2791330" cy="2887444"/>
              <a:chOff x="7221166" y="3651199"/>
              <a:chExt cx="3211936" cy="315594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D55C305-F6A3-4849-B4D2-620255027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45481" y="5161711"/>
                <a:ext cx="1687621" cy="164543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82851A-45FE-4DAF-B12E-B9C01A676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1166" y="3651199"/>
                <a:ext cx="1535456" cy="151051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16F1314-2A1E-4C95-878E-CEC406A09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2681" y="3655009"/>
                <a:ext cx="1473220" cy="150670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4CA41F8-4C29-403C-A861-8C7757C85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8366" y="5161711"/>
                <a:ext cx="1465535" cy="1506702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17D0B63-0EA7-4A5D-A6DD-B05274B20F1F}"/>
                </a:ext>
              </a:extLst>
            </p:cNvPr>
            <p:cNvSpPr/>
            <p:nvPr/>
          </p:nvSpPr>
          <p:spPr>
            <a:xfrm>
              <a:off x="3100732" y="4576091"/>
              <a:ext cx="88513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6600" b="1" dirty="0"/>
                <a:t>=</a:t>
              </a:r>
              <a:endParaRPr lang="en-GB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33A23C-1C7F-48F8-846D-A0171B1AD98E}"/>
                </a:ext>
              </a:extLst>
            </p:cNvPr>
            <p:cNvSpPr/>
            <p:nvPr/>
          </p:nvSpPr>
          <p:spPr>
            <a:xfrm>
              <a:off x="5774383" y="4576091"/>
              <a:ext cx="88513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6600" b="1" dirty="0"/>
                <a:t>+</a:t>
              </a:r>
              <a:endParaRPr lang="en-GB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EED98F2-44AD-4663-A703-B8ECFA0D1E1E}"/>
              </a:ext>
            </a:extLst>
          </p:cNvPr>
          <p:cNvSpPr/>
          <p:nvPr/>
        </p:nvSpPr>
        <p:spPr>
          <a:xfrm>
            <a:off x="274404" y="5003884"/>
            <a:ext cx="116754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Output:</a:t>
            </a:r>
            <a:r>
              <a:rPr lang="en-GB" sz="2800" dirty="0"/>
              <a:t> Probability of belonging to each temporal pattern cluster.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4 coefficients for each predictor, 1 for each temporal pattern cluster. Each coefficient measures the strength of the association between the </a:t>
            </a:r>
            <a:r>
              <a:rPr lang="en-GB" sz="2800" b="1" dirty="0"/>
              <a:t>predictor </a:t>
            </a:r>
            <a:r>
              <a:rPr lang="en-GB" sz="2800" dirty="0"/>
              <a:t>and the </a:t>
            </a:r>
            <a:r>
              <a:rPr lang="en-GB" sz="2800" b="1" dirty="0"/>
              <a:t>temporal pattern cluster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05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C4DAF0-4221-4DF1-9CAA-299F7A36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231" y="471291"/>
            <a:ext cx="6615769" cy="62375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A38E32-A77C-4ACD-943D-4565EDA42ABB}"/>
              </a:ext>
            </a:extLst>
          </p:cNvPr>
          <p:cNvSpPr/>
          <p:nvPr/>
        </p:nvSpPr>
        <p:spPr>
          <a:xfrm>
            <a:off x="8162790" y="1013733"/>
            <a:ext cx="2635839" cy="4610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28FC98-34D5-4239-B2C9-E06BBBC515AB}"/>
              </a:ext>
            </a:extLst>
          </p:cNvPr>
          <p:cNvSpPr/>
          <p:nvPr/>
        </p:nvSpPr>
        <p:spPr>
          <a:xfrm>
            <a:off x="8162790" y="3133164"/>
            <a:ext cx="2635839" cy="4610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6951FD-6570-4556-B7A4-13AFCFBAD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6" y="1593140"/>
            <a:ext cx="5282293" cy="5274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7182F-318B-4A42-9673-A26AC572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9" y="149195"/>
            <a:ext cx="5881966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Distinct, environmental and species-specific associations</a:t>
            </a:r>
          </a:p>
        </p:txBody>
      </p:sp>
    </p:spTree>
    <p:extLst>
      <p:ext uri="{BB962C8B-B14F-4D97-AF65-F5344CB8AC3E}">
        <p14:creationId xmlns:p14="http://schemas.microsoft.com/office/powerpoint/2010/main" val="3064597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B3EC2-41DE-4083-A408-4A575E1E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224" y="2295801"/>
            <a:ext cx="8508776" cy="3996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A41E61-1B22-4D3B-835C-48EF80C3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44" y="185033"/>
            <a:ext cx="11784512" cy="1325563"/>
          </a:xfrm>
        </p:spPr>
        <p:txBody>
          <a:bodyPr>
            <a:normAutofit/>
          </a:bodyPr>
          <a:lstStyle/>
          <a:p>
            <a:r>
              <a:rPr lang="en-GB" b="1" dirty="0"/>
              <a:t>Hierarchical clustering reveals species-specific associations with temporal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0E771-7C48-4DA4-BAB3-2FA2AA32D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743" y="1651082"/>
            <a:ext cx="12340681" cy="511093"/>
          </a:xfrm>
        </p:spPr>
        <p:txBody>
          <a:bodyPr>
            <a:normAutofit/>
          </a:bodyPr>
          <a:lstStyle/>
          <a:p>
            <a:r>
              <a:rPr lang="en-GB" i="1" dirty="0"/>
              <a:t>Anopheles </a:t>
            </a:r>
            <a:r>
              <a:rPr lang="en-GB" i="1" dirty="0" err="1"/>
              <a:t>fluviatilis</a:t>
            </a:r>
            <a:r>
              <a:rPr lang="en-GB" dirty="0"/>
              <a:t> only mosquito associated with dry-season dynamics.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6082E-2687-49E9-8226-216116A0D25B}"/>
              </a:ext>
            </a:extLst>
          </p:cNvPr>
          <p:cNvSpPr/>
          <p:nvPr/>
        </p:nvSpPr>
        <p:spPr>
          <a:xfrm>
            <a:off x="203744" y="2295801"/>
            <a:ext cx="7187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Similar patterns of association for </a:t>
            </a:r>
            <a:r>
              <a:rPr lang="en-GB" sz="2800" i="1" dirty="0"/>
              <a:t>Anopheles </a:t>
            </a:r>
            <a:r>
              <a:rPr lang="en-GB" sz="2800" i="1" dirty="0" err="1"/>
              <a:t>culicifacies</a:t>
            </a:r>
            <a:r>
              <a:rPr lang="en-GB" sz="2800" dirty="0"/>
              <a:t> and </a:t>
            </a:r>
            <a:r>
              <a:rPr lang="en-GB" sz="2800" i="1" dirty="0"/>
              <a:t>Anopheles </a:t>
            </a:r>
            <a:r>
              <a:rPr lang="en-GB" sz="2800" i="1" dirty="0" err="1"/>
              <a:t>subpictus</a:t>
            </a:r>
            <a:r>
              <a:rPr lang="en-GB" sz="28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D40E0-FD9E-4E4C-8FBA-0ECC1230C390}"/>
              </a:ext>
            </a:extLst>
          </p:cNvPr>
          <p:cNvSpPr/>
          <p:nvPr/>
        </p:nvSpPr>
        <p:spPr>
          <a:xfrm>
            <a:off x="279156" y="3429000"/>
            <a:ext cx="361063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Minimal species-specific effect for </a:t>
            </a:r>
            <a:r>
              <a:rPr lang="en-GB" sz="2800" i="1" dirty="0"/>
              <a:t>Anopheles </a:t>
            </a:r>
            <a:r>
              <a:rPr lang="en-GB" sz="2800" i="1" dirty="0" err="1"/>
              <a:t>minimus</a:t>
            </a:r>
            <a:r>
              <a:rPr lang="en-GB" sz="2800" i="1" dirty="0"/>
              <a:t>, </a:t>
            </a:r>
            <a:r>
              <a:rPr lang="en-GB" sz="2800" i="1" dirty="0" err="1"/>
              <a:t>dirus</a:t>
            </a:r>
            <a:r>
              <a:rPr lang="en-GB" sz="2800" dirty="0"/>
              <a:t> and </a:t>
            </a:r>
            <a:r>
              <a:rPr lang="en-GB" sz="2800" i="1" dirty="0" err="1"/>
              <a:t>stephensi</a:t>
            </a:r>
            <a:r>
              <a:rPr lang="en-GB" sz="2800" i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Suggests role for environmental factors. </a:t>
            </a:r>
          </a:p>
        </p:txBody>
      </p:sp>
    </p:spTree>
    <p:extLst>
      <p:ext uri="{BB962C8B-B14F-4D97-AF65-F5344CB8AC3E}">
        <p14:creationId xmlns:p14="http://schemas.microsoft.com/office/powerpoint/2010/main" val="61142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8B328-B025-4356-9A6E-DFCB7157CEB8}"/>
              </a:ext>
            </a:extLst>
          </p:cNvPr>
          <p:cNvSpPr txBox="1">
            <a:spLocks/>
          </p:cNvSpPr>
          <p:nvPr/>
        </p:nvSpPr>
        <p:spPr>
          <a:xfrm>
            <a:off x="203744" y="185033"/>
            <a:ext cx="11784512" cy="125324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Distinct ecological factors contribute to the different temporal patterns observed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CBAF71-B06E-403E-B8EB-3B7A674956AB}"/>
              </a:ext>
            </a:extLst>
          </p:cNvPr>
          <p:cNvSpPr txBox="1">
            <a:spLocks/>
          </p:cNvSpPr>
          <p:nvPr/>
        </p:nvSpPr>
        <p:spPr>
          <a:xfrm>
            <a:off x="203744" y="1740017"/>
            <a:ext cx="4568281" cy="45655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Ranked coefficients extended to include top 15 for each cluster. </a:t>
            </a:r>
          </a:p>
          <a:p>
            <a:pPr lvl="1"/>
            <a:r>
              <a:rPr lang="en-GB" dirty="0"/>
              <a:t>Overlap in coefficients between clusters assessed.</a:t>
            </a:r>
          </a:p>
          <a:p>
            <a:pPr lvl="1"/>
            <a:endParaRPr lang="en-GB" dirty="0"/>
          </a:p>
          <a:p>
            <a:r>
              <a:rPr lang="en-GB" dirty="0"/>
              <a:t>Minimal overlap between clusters.</a:t>
            </a:r>
          </a:p>
          <a:p>
            <a:pPr lvl="1"/>
            <a:r>
              <a:rPr lang="en-GB" dirty="0"/>
              <a:t>Suggests distinct ecological processes determine different temporal dynamics.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ECE2C7-4456-47E0-8966-F0C4721C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5" y="2006717"/>
            <a:ext cx="7229475" cy="37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4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A43CFD-4B6F-4DEA-99C2-183CD1810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74" y="1646845"/>
            <a:ext cx="6406456" cy="5139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60D8C-1B9B-4771-A2E6-40F69D9B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65" y="143819"/>
            <a:ext cx="11774078" cy="1325563"/>
          </a:xfrm>
        </p:spPr>
        <p:txBody>
          <a:bodyPr/>
          <a:lstStyle/>
          <a:p>
            <a:r>
              <a:rPr lang="en-GB" b="1" dirty="0"/>
              <a:t>Integrating these results with vector spatial distributions allows prediction of seasonality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66E8-29D5-4E20-BC1A-48EF4400C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69" y="1718755"/>
            <a:ext cx="4751895" cy="49954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Regression results integrated with maps of vector occurrence probability.</a:t>
            </a:r>
          </a:p>
          <a:p>
            <a:endParaRPr lang="en-GB" dirty="0"/>
          </a:p>
          <a:p>
            <a:r>
              <a:rPr lang="en-GB" dirty="0"/>
              <a:t>Probability of a location containing  ≥1 mosquito with a given temporal profile calculated.</a:t>
            </a:r>
          </a:p>
          <a:p>
            <a:endParaRPr lang="en-GB" dirty="0"/>
          </a:p>
          <a:p>
            <a:r>
              <a:rPr lang="en-GB" dirty="0"/>
              <a:t>Distinct but overlapping geographical distributions of temporal dynamics observed.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ACFD0-BE0A-48A4-B5C9-A7E9448B96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460" y="2771775"/>
            <a:ext cx="726360" cy="21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1886-4444-4E7F-8B18-B9FA7AA6B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4704"/>
            <a:ext cx="11770895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Mosquito population dynamics are shaped by a complex interplay of species-specific and environmental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1DF2C-736E-451E-B76E-50DC39583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530268"/>
            <a:ext cx="11770895" cy="5327732"/>
          </a:xfrm>
        </p:spPr>
        <p:txBody>
          <a:bodyPr>
            <a:normAutofit/>
          </a:bodyPr>
          <a:lstStyle/>
          <a:p>
            <a:r>
              <a:rPr lang="en-GB" dirty="0"/>
              <a:t>Species-specific factors </a:t>
            </a:r>
            <a:r>
              <a:rPr lang="en-GB" b="1" dirty="0"/>
              <a:t>AND</a:t>
            </a:r>
            <a:r>
              <a:rPr lang="en-GB" dirty="0"/>
              <a:t> the environmental context shape population dynamics. Comparative importance depends on the context:</a:t>
            </a:r>
          </a:p>
          <a:p>
            <a:pPr lvl="1"/>
            <a:r>
              <a:rPr lang="en-GB" b="1" i="1" dirty="0"/>
              <a:t>Anopheles </a:t>
            </a:r>
            <a:r>
              <a:rPr lang="en-GB" b="1" i="1" dirty="0" err="1"/>
              <a:t>fluviatilis</a:t>
            </a:r>
            <a:r>
              <a:rPr lang="en-GB" b="1" dirty="0"/>
              <a:t>: </a:t>
            </a:r>
            <a:r>
              <a:rPr lang="en-GB" dirty="0"/>
              <a:t>dynamics relatively invariant to environmental conditions.</a:t>
            </a:r>
          </a:p>
          <a:p>
            <a:pPr lvl="1"/>
            <a:r>
              <a:rPr lang="en-GB" b="1" i="1" dirty="0"/>
              <a:t>Anopheles </a:t>
            </a:r>
            <a:r>
              <a:rPr lang="en-GB" b="1" i="1" dirty="0" err="1"/>
              <a:t>culicifacies</a:t>
            </a:r>
            <a:r>
              <a:rPr lang="en-GB" b="1" dirty="0"/>
              <a:t>: </a:t>
            </a:r>
            <a:r>
              <a:rPr lang="en-GB" dirty="0"/>
              <a:t>plastic dynamics, different in ecological contexts.</a:t>
            </a:r>
          </a:p>
          <a:p>
            <a:pPr lvl="2"/>
            <a:endParaRPr lang="en-GB" dirty="0"/>
          </a:p>
          <a:p>
            <a:r>
              <a:rPr lang="en-GB" dirty="0"/>
              <a:t>Understanding these patterns is important for:</a:t>
            </a:r>
          </a:p>
          <a:p>
            <a:pPr lvl="1"/>
            <a:r>
              <a:rPr lang="en-GB" dirty="0"/>
              <a:t>Timing of delivery of seasonal interventions.</a:t>
            </a:r>
          </a:p>
          <a:p>
            <a:pPr lvl="1"/>
            <a:r>
              <a:rPr lang="en-GB" dirty="0"/>
              <a:t>Predicting the (unintended) impacts of environmental change on mosquito dynamics.</a:t>
            </a:r>
          </a:p>
          <a:p>
            <a:pPr marL="914400" lvl="2" indent="0">
              <a:buNone/>
            </a:pPr>
            <a:r>
              <a:rPr lang="en-GB" dirty="0"/>
              <a:t>	</a:t>
            </a:r>
          </a:p>
          <a:p>
            <a:r>
              <a:rPr lang="en-GB" dirty="0"/>
              <a:t>However, mosquitoes are just one piece of the puzzle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dirty="0"/>
              <a:t>extending these results to link them with epidemiological outcomes (i.e. malaria incidence) is </a:t>
            </a:r>
            <a:r>
              <a:rPr lang="en-GB" dirty="0" err="1"/>
              <a:t>neccessary</a:t>
            </a:r>
            <a:r>
              <a:rPr lang="en-GB" dirty="0"/>
              <a:t>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41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1D74-2BBD-43D1-923F-95B2F29D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98" y="12717"/>
            <a:ext cx="10515600" cy="1325563"/>
          </a:xfrm>
        </p:spPr>
        <p:txBody>
          <a:bodyPr/>
          <a:lstStyle/>
          <a:p>
            <a:r>
              <a:rPr lang="en-GB" b="1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DC290-9A6B-4EE4-9E97-4624B59CE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5609" y="3192305"/>
            <a:ext cx="2706778" cy="565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Marianne </a:t>
            </a:r>
            <a:r>
              <a:rPr lang="en-GB" dirty="0" err="1"/>
              <a:t>Sinka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86FDB-3304-4A68-9D6B-8DAAF5C6C8FF}"/>
              </a:ext>
            </a:extLst>
          </p:cNvPr>
          <p:cNvSpPr txBox="1">
            <a:spLocks/>
          </p:cNvSpPr>
          <p:nvPr/>
        </p:nvSpPr>
        <p:spPr>
          <a:xfrm>
            <a:off x="9325609" y="624969"/>
            <a:ext cx="2702993" cy="172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Michelle Nguyen</a:t>
            </a:r>
          </a:p>
          <a:p>
            <a:pPr marL="0" indent="0">
              <a:buNone/>
            </a:pPr>
            <a:r>
              <a:rPr lang="en-GB" dirty="0"/>
              <a:t>Pete </a:t>
            </a:r>
            <a:r>
              <a:rPr lang="en-GB" dirty="0" err="1"/>
              <a:t>Gething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Daniel Weiss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221EE-FF9C-4FAC-ADDF-90F27FC9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8" y="1407226"/>
            <a:ext cx="2853179" cy="87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90352-C513-4464-A037-64517541B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3" y="2872558"/>
            <a:ext cx="2403773" cy="16473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3D7CB0-D442-434C-805E-678667EAA8B8}"/>
              </a:ext>
            </a:extLst>
          </p:cNvPr>
          <p:cNvSpPr/>
          <p:nvPr/>
        </p:nvSpPr>
        <p:spPr>
          <a:xfrm>
            <a:off x="2755072" y="3418542"/>
            <a:ext cx="2532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Ashwani Kumar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86DE40-C348-4495-AE79-6540429C7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79482"/>
            <a:ext cx="3100116" cy="890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E0C15-95C8-4E8E-ADDD-5D4BC73A1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055937"/>
            <a:ext cx="3095625" cy="885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8F3880-664A-4EC4-BBBB-0D90ECB40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3124" y="5106551"/>
            <a:ext cx="2417761" cy="125169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6220A38-771C-42AC-B943-6CD480820A42}"/>
              </a:ext>
            </a:extLst>
          </p:cNvPr>
          <p:cNvSpPr txBox="1">
            <a:spLocks/>
          </p:cNvSpPr>
          <p:nvPr/>
        </p:nvSpPr>
        <p:spPr>
          <a:xfrm>
            <a:off x="9302970" y="5414386"/>
            <a:ext cx="2584230" cy="565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Samuel </a:t>
            </a:r>
            <a:r>
              <a:rPr lang="en-GB" dirty="0" err="1"/>
              <a:t>Pironon</a:t>
            </a:r>
            <a:endParaRPr lang="en-GB" dirty="0"/>
          </a:p>
        </p:txBody>
      </p:sp>
      <p:pic>
        <p:nvPicPr>
          <p:cNvPr id="14" name="Picture 4" descr="https://pbs.twimg.com/profile_images/913405168393342976/UHNuryZ6_400x400.jpg">
            <a:extLst>
              <a:ext uri="{FF2B5EF4-FFF2-40B4-BE49-F238E27FC236}">
                <a16:creationId xmlns:a16="http://schemas.microsoft.com/office/drawing/2014/main" id="{358ADA86-59EE-4CEB-B8D1-32A610555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0" y="4908707"/>
            <a:ext cx="1647386" cy="164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9814FD-89B3-4B0B-BF86-A31D5543886E}"/>
              </a:ext>
            </a:extLst>
          </p:cNvPr>
          <p:cNvSpPr/>
          <p:nvPr/>
        </p:nvSpPr>
        <p:spPr>
          <a:xfrm>
            <a:off x="2641950" y="5456964"/>
            <a:ext cx="2189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Claire Massey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66A27A-E840-4CB1-BAD1-04B590F3C589}"/>
              </a:ext>
            </a:extLst>
          </p:cNvPr>
          <p:cNvSpPr txBox="1">
            <a:spLocks/>
          </p:cNvSpPr>
          <p:nvPr/>
        </p:nvSpPr>
        <p:spPr>
          <a:xfrm>
            <a:off x="3165388" y="1231741"/>
            <a:ext cx="2561591" cy="172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Samir Bhatt</a:t>
            </a:r>
          </a:p>
          <a:p>
            <a:pPr marL="0" indent="0">
              <a:buNone/>
            </a:pPr>
            <a:r>
              <a:rPr lang="en-GB" dirty="0" err="1"/>
              <a:t>Azra</a:t>
            </a:r>
            <a:r>
              <a:rPr lang="en-GB" dirty="0"/>
              <a:t> Ghani</a:t>
            </a:r>
          </a:p>
          <a:p>
            <a:pPr marL="0" indent="0">
              <a:buNone/>
            </a:pPr>
            <a:r>
              <a:rPr lang="en-GB" dirty="0"/>
              <a:t>Pete </a:t>
            </a:r>
            <a:r>
              <a:rPr lang="en-GB" dirty="0" err="1"/>
              <a:t>Winskill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03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8153-7D73-40C5-8B1B-DEF576102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841" y="2672179"/>
            <a:ext cx="11487705" cy="1169386"/>
          </a:xfrm>
        </p:spPr>
        <p:txBody>
          <a:bodyPr>
            <a:normAutofit/>
          </a:bodyPr>
          <a:lstStyle/>
          <a:p>
            <a:r>
              <a:rPr lang="en-GB" b="1" dirty="0"/>
              <a:t>One more (hopefully exciting) thing…</a:t>
            </a:r>
          </a:p>
        </p:txBody>
      </p:sp>
    </p:spTree>
    <p:extLst>
      <p:ext uri="{BB962C8B-B14F-4D97-AF65-F5344CB8AC3E}">
        <p14:creationId xmlns:p14="http://schemas.microsoft.com/office/powerpoint/2010/main" val="299017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518C-7DB3-4D3D-91BA-680D512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6" y="209891"/>
            <a:ext cx="10515600" cy="1325563"/>
          </a:xfrm>
        </p:spPr>
        <p:txBody>
          <a:bodyPr>
            <a:normAutofit/>
          </a:bodyPr>
          <a:lstStyle/>
          <a:p>
            <a:r>
              <a:rPr lang="en-GB" b="1" i="1" dirty="0"/>
              <a:t>Anopheline </a:t>
            </a:r>
            <a:r>
              <a:rPr lang="en-GB" b="1" dirty="0"/>
              <a:t>mosquitoes are responsible for malaria transmission worldwide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AE2AE-C2F0-4B32-A4E0-C615A950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2" y="1775532"/>
            <a:ext cx="4446880" cy="487257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Malaria is transmitted by mosquitoes of the Anopheles genus</a:t>
            </a:r>
          </a:p>
          <a:p>
            <a:endParaRPr lang="en-GB" dirty="0"/>
          </a:p>
          <a:p>
            <a:r>
              <a:rPr lang="en-GB" dirty="0"/>
              <a:t>70 possess the capacity to transmit human malaria parasites</a:t>
            </a:r>
          </a:p>
          <a:p>
            <a:endParaRPr lang="en-GB" dirty="0"/>
          </a:p>
          <a:p>
            <a:r>
              <a:rPr lang="en-GB" dirty="0"/>
              <a:t>Heterogeneously distributed around the globe.</a:t>
            </a:r>
          </a:p>
          <a:p>
            <a:pPr lvl="1"/>
            <a:r>
              <a:rPr lang="en-GB" dirty="0"/>
              <a:t>Yields marked differences in transmission dynamics across different contexts.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E8E9E-B439-4B52-8F7B-89190A3C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009" y="1597598"/>
            <a:ext cx="6739839" cy="4310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96FAFF-F82C-46F2-A6A8-915A63E21467}"/>
              </a:ext>
            </a:extLst>
          </p:cNvPr>
          <p:cNvSpPr/>
          <p:nvPr/>
        </p:nvSpPr>
        <p:spPr>
          <a:xfrm>
            <a:off x="5219984" y="5908086"/>
            <a:ext cx="6403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err="1"/>
              <a:t>Sinka</a:t>
            </a:r>
            <a:r>
              <a:rPr lang="en-GB" sz="1400" b="1" dirty="0"/>
              <a:t> et al, Parasites &amp; Vectors, 2012 </a:t>
            </a:r>
            <a:r>
              <a:rPr lang="en-GB" sz="1400" dirty="0">
                <a:hlinkClick r:id="rId3"/>
              </a:rPr>
              <a:t>https://parasitesandvectors.biomedcentral.com/articles/10.1186/1756-3305-5-69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32418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CF77D-0D8F-4AB0-81F5-48D69279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56559"/>
            <a:ext cx="10515600" cy="120427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Invaluable entomological resource for the malaria community.</a:t>
            </a:r>
          </a:p>
          <a:p>
            <a:r>
              <a:rPr lang="en-GB" dirty="0"/>
              <a:t>Cumulatively cited &gt;1450 times.</a:t>
            </a:r>
          </a:p>
          <a:p>
            <a:r>
              <a:rPr lang="en-GB" dirty="0"/>
              <a:t>Would like to do something similar with seasonal dynamics!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4818C-5037-49A3-BCEA-F45E9F6B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65038"/>
            <a:ext cx="5625515" cy="2441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8EEA6-581D-4F53-8C17-EFE55CD6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33" y="336061"/>
            <a:ext cx="5887314" cy="1901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F680E-8907-471C-A4D1-11021D068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349" y="2573737"/>
            <a:ext cx="5371498" cy="2441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9A8660-FAA8-4258-BC0E-733DED81C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5" y="2830067"/>
            <a:ext cx="6295193" cy="2435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74296-A298-41A5-8F84-03B6846800AE}"/>
              </a:ext>
            </a:extLst>
          </p:cNvPr>
          <p:cNvSpPr txBox="1"/>
          <p:nvPr/>
        </p:nvSpPr>
        <p:spPr>
          <a:xfrm>
            <a:off x="2719672" y="2330026"/>
            <a:ext cx="6752655" cy="193899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6000" b="1" dirty="0"/>
              <a:t>Why do I mention this???</a:t>
            </a:r>
          </a:p>
        </p:txBody>
      </p:sp>
    </p:spTree>
    <p:extLst>
      <p:ext uri="{BB962C8B-B14F-4D97-AF65-F5344CB8AC3E}">
        <p14:creationId xmlns:p14="http://schemas.microsoft.com/office/powerpoint/2010/main" val="401133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DC290-9A6B-4EE4-9E97-4624B59CE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13" y="639194"/>
            <a:ext cx="3696811" cy="9676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600" dirty="0"/>
              <a:t>Collaboration is nice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1B7D41-9C09-4395-ADEB-41BC93FC8656}"/>
              </a:ext>
            </a:extLst>
          </p:cNvPr>
          <p:cNvSpPr txBox="1">
            <a:spLocks/>
          </p:cNvSpPr>
          <p:nvPr/>
        </p:nvSpPr>
        <p:spPr>
          <a:xfrm>
            <a:off x="333651" y="2254928"/>
            <a:ext cx="5392445" cy="1376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300" dirty="0"/>
              <a:t>We rarely hang out (in an academic sense) as a group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FE65A2-49B9-4C39-8C71-5F4EA6D4C456}"/>
              </a:ext>
            </a:extLst>
          </p:cNvPr>
          <p:cNvSpPr txBox="1">
            <a:spLocks/>
          </p:cNvSpPr>
          <p:nvPr/>
        </p:nvSpPr>
        <p:spPr>
          <a:xfrm>
            <a:off x="938813" y="4279035"/>
            <a:ext cx="3821097" cy="1191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300" dirty="0"/>
              <a:t>You’re all awesome researchers who I respect and admire greatly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65E60F6-010F-4715-B756-DCAC651B9664}"/>
              </a:ext>
            </a:extLst>
          </p:cNvPr>
          <p:cNvSpPr/>
          <p:nvPr/>
        </p:nvSpPr>
        <p:spPr>
          <a:xfrm>
            <a:off x="5521911" y="2698812"/>
            <a:ext cx="2068497" cy="9321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C8AF236-91F0-4370-B942-E496AB17EC36}"/>
              </a:ext>
            </a:extLst>
          </p:cNvPr>
          <p:cNvSpPr/>
          <p:nvPr/>
        </p:nvSpPr>
        <p:spPr>
          <a:xfrm rot="1407237">
            <a:off x="5462730" y="998739"/>
            <a:ext cx="2068497" cy="9321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A2AC74-AFB1-4DDD-BAB6-3EC2B9A9EF7D}"/>
              </a:ext>
            </a:extLst>
          </p:cNvPr>
          <p:cNvSpPr/>
          <p:nvPr/>
        </p:nvSpPr>
        <p:spPr>
          <a:xfrm rot="20308280">
            <a:off x="5463907" y="4408611"/>
            <a:ext cx="2068497" cy="9321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D0808-7170-4B5C-8CDB-4F89175E3EAD}"/>
              </a:ext>
            </a:extLst>
          </p:cNvPr>
          <p:cNvSpPr txBox="1"/>
          <p:nvPr/>
        </p:nvSpPr>
        <p:spPr>
          <a:xfrm>
            <a:off x="7954245" y="2021243"/>
            <a:ext cx="3904104" cy="230832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4800" b="1" dirty="0"/>
              <a:t>WE SHOULD COLLABORATE!!!!</a:t>
            </a:r>
          </a:p>
        </p:txBody>
      </p:sp>
    </p:spTree>
    <p:extLst>
      <p:ext uri="{BB962C8B-B14F-4D97-AF65-F5344CB8AC3E}">
        <p14:creationId xmlns:p14="http://schemas.microsoft.com/office/powerpoint/2010/main" val="11861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0ED3946-0780-446C-9A33-F3FA16FA3F0E}"/>
              </a:ext>
            </a:extLst>
          </p:cNvPr>
          <p:cNvGrpSpPr/>
          <p:nvPr/>
        </p:nvGrpSpPr>
        <p:grpSpPr>
          <a:xfrm>
            <a:off x="1722716" y="1821891"/>
            <a:ext cx="8087108" cy="4303153"/>
            <a:chOff x="684030" y="558628"/>
            <a:chExt cx="9496727" cy="53691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751A55-B7F6-499D-90C6-2775E377F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4015" y="810825"/>
              <a:ext cx="9076742" cy="483537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376825E-968D-4738-AF02-B687E8F88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5748" y="4492102"/>
              <a:ext cx="1518081" cy="50602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2B8216-5481-4467-9C26-BB505AC51DB2}"/>
                </a:ext>
              </a:extLst>
            </p:cNvPr>
            <p:cNvSpPr txBox="1"/>
            <p:nvPr/>
          </p:nvSpPr>
          <p:spPr>
            <a:xfrm>
              <a:off x="1917576" y="4651898"/>
              <a:ext cx="4793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b="1" dirty="0"/>
                <a:t>?</a:t>
              </a:r>
              <a:endParaRPr lang="en-GB" b="1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41EBDFA-9319-4E15-9D66-FCA8CC1B3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2202" y="2853241"/>
              <a:ext cx="1518081" cy="506026"/>
            </a:xfrm>
            <a:prstGeom prst="straightConnector1">
              <a:avLst/>
            </a:prstGeom>
            <a:ln w="762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AACD69-3874-438C-855B-4C4AA6694598}"/>
                </a:ext>
              </a:extLst>
            </p:cNvPr>
            <p:cNvSpPr txBox="1"/>
            <p:nvPr/>
          </p:nvSpPr>
          <p:spPr>
            <a:xfrm>
              <a:off x="684030" y="3013037"/>
              <a:ext cx="479395" cy="1036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b="1" dirty="0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GB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707652-EA97-4789-8AC1-953CFA4A9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0722" y="3359267"/>
              <a:ext cx="1289771" cy="42262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A62B22-DB31-4B2B-AE86-803B4FF49034}"/>
                </a:ext>
              </a:extLst>
            </p:cNvPr>
            <p:cNvSpPr txBox="1"/>
            <p:nvPr/>
          </p:nvSpPr>
          <p:spPr>
            <a:xfrm>
              <a:off x="9612585" y="2831043"/>
              <a:ext cx="4793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b="1" dirty="0"/>
                <a:t>?</a:t>
              </a:r>
              <a:endParaRPr lang="en-GB" b="1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47FE22-C6D6-465F-A9AF-F49AC75A8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969" y="4004762"/>
              <a:ext cx="500625" cy="12064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777A39-D5E5-46A1-83D8-4FA7EC241F97}"/>
                </a:ext>
              </a:extLst>
            </p:cNvPr>
            <p:cNvSpPr txBox="1"/>
            <p:nvPr/>
          </p:nvSpPr>
          <p:spPr>
            <a:xfrm>
              <a:off x="4923293" y="5096770"/>
              <a:ext cx="4793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b="1" dirty="0"/>
                <a:t>?</a:t>
              </a:r>
              <a:endParaRPr lang="en-GB" b="1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84323C-1A2D-4DF8-9B4C-C58AA60AACF1}"/>
                </a:ext>
              </a:extLst>
            </p:cNvPr>
            <p:cNvCxnSpPr>
              <a:cxnSpLocks/>
            </p:cNvCxnSpPr>
            <p:nvPr/>
          </p:nvCxnSpPr>
          <p:spPr>
            <a:xfrm>
              <a:off x="5566299" y="1287262"/>
              <a:ext cx="673337" cy="1229501"/>
            </a:xfrm>
            <a:prstGeom prst="straightConnector1">
              <a:avLst/>
            </a:prstGeom>
            <a:ln w="762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8A6AC8-981F-49E1-858C-B6DFFF8854F3}"/>
                </a:ext>
              </a:extLst>
            </p:cNvPr>
            <p:cNvSpPr txBox="1"/>
            <p:nvPr/>
          </p:nvSpPr>
          <p:spPr>
            <a:xfrm>
              <a:off x="5162990" y="558628"/>
              <a:ext cx="479395" cy="1036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b="1" dirty="0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GB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E07065B2-14BB-4932-BE21-74EF0EB07569}"/>
                </a:ext>
              </a:extLst>
            </p:cNvPr>
            <p:cNvSpPr/>
            <p:nvPr/>
          </p:nvSpPr>
          <p:spPr>
            <a:xfrm>
              <a:off x="7102135" y="3406342"/>
              <a:ext cx="479395" cy="484767"/>
            </a:xfrm>
            <a:prstGeom prst="star5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887608DB-CA4D-4A97-A232-1E822F7D2EFB}"/>
                </a:ext>
              </a:extLst>
            </p:cNvPr>
            <p:cNvSpPr/>
            <p:nvPr/>
          </p:nvSpPr>
          <p:spPr>
            <a:xfrm>
              <a:off x="5086904" y="3539503"/>
              <a:ext cx="479395" cy="484767"/>
            </a:xfrm>
            <a:prstGeom prst="star5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470BFDF4-F8FC-4825-A6F4-08B9BAA2C030}"/>
                </a:ext>
              </a:extLst>
            </p:cNvPr>
            <p:cNvSpPr/>
            <p:nvPr/>
          </p:nvSpPr>
          <p:spPr>
            <a:xfrm>
              <a:off x="6013659" y="4187576"/>
              <a:ext cx="479395" cy="484767"/>
            </a:xfrm>
            <a:prstGeom prst="star5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93AA6242-1B90-480A-A706-872B7B5A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10" y="1046509"/>
            <a:ext cx="10935415" cy="1099581"/>
          </a:xfrm>
        </p:spPr>
        <p:txBody>
          <a:bodyPr>
            <a:normAutofit/>
          </a:bodyPr>
          <a:lstStyle/>
          <a:p>
            <a:r>
              <a:rPr lang="en-GB" sz="4000" b="1" dirty="0"/>
              <a:t>Systematic Review </a:t>
            </a:r>
            <a:r>
              <a:rPr lang="en-GB" sz="4000" b="1" dirty="0">
                <a:sym typeface="Wingdings" panose="05000000000000000000" pitchFamily="2" charset="2"/>
              </a:rPr>
              <a:t> Analyses  Publication </a:t>
            </a:r>
            <a:endParaRPr lang="en-GB" sz="4000" b="1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03BC543-E54A-424F-9A28-490DFE6865B8}"/>
              </a:ext>
            </a:extLst>
          </p:cNvPr>
          <p:cNvSpPr txBox="1">
            <a:spLocks/>
          </p:cNvSpPr>
          <p:nvPr/>
        </p:nvSpPr>
        <p:spPr>
          <a:xfrm>
            <a:off x="331722" y="-5898"/>
            <a:ext cx="110849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Taking Seasonality Worldwide…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9491C3-B92D-471C-BC98-724386F3F29E}"/>
              </a:ext>
            </a:extLst>
          </p:cNvPr>
          <p:cNvSpPr txBox="1"/>
          <p:nvPr/>
        </p:nvSpPr>
        <p:spPr>
          <a:xfrm>
            <a:off x="163327" y="6272262"/>
            <a:ext cx="1179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Note: India already complete. Gina and I are covering some parts of West and East Africa for some SMC-related work. The rest of Africa, South America and Asia in particular all remain outstanding….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F98DA3E-3566-4756-A0CC-2ACDF01BF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6950" y="87124"/>
            <a:ext cx="3625050" cy="1139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Collaboration is nice.</a:t>
            </a:r>
          </a:p>
          <a:p>
            <a:pPr marL="0" indent="0">
              <a:buNone/>
            </a:pPr>
            <a:r>
              <a:rPr lang="en-GB" dirty="0"/>
              <a:t>We should collaborate.</a:t>
            </a:r>
          </a:p>
        </p:txBody>
      </p:sp>
    </p:spTree>
    <p:extLst>
      <p:ext uri="{BB962C8B-B14F-4D97-AF65-F5344CB8AC3E}">
        <p14:creationId xmlns:p14="http://schemas.microsoft.com/office/powerpoint/2010/main" val="124293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E886-B909-4482-AB80-24B983EE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 can promise?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71873-9A24-4716-90FD-92B07E0F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726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Fair attribution of authorship!</a:t>
            </a:r>
          </a:p>
          <a:p>
            <a:r>
              <a:rPr lang="en-GB" dirty="0"/>
              <a:t>Friendship that transcends mosquitoes!!</a:t>
            </a:r>
          </a:p>
          <a:p>
            <a:r>
              <a:rPr lang="en-GB" dirty="0"/>
              <a:t>The opportunity to learn some of the techniques I’ve been fortunate enough to learn through doing this work (and vice versa re your input and expertise!)</a:t>
            </a:r>
          </a:p>
          <a:p>
            <a:pPr lvl="1"/>
            <a:r>
              <a:rPr lang="en-GB" dirty="0"/>
              <a:t>Although, to emphasise, no skills other than enthusiasm are required to be a part of this!!!</a:t>
            </a:r>
          </a:p>
          <a:p>
            <a:r>
              <a:rPr lang="en-GB" dirty="0"/>
              <a:t>The opportunity to actively contribute to the analyses (not just the review process), if you want to!!!!</a:t>
            </a:r>
          </a:p>
          <a:p>
            <a:r>
              <a:rPr lang="en-GB" dirty="0"/>
              <a:t>Probably, actually, quite a lot of fun!!!!!</a:t>
            </a:r>
          </a:p>
          <a:p>
            <a:r>
              <a:rPr lang="en-GB" dirty="0"/>
              <a:t>The warm, glowing feeling from working together as a one big malaria group on a project!!!!!!</a:t>
            </a:r>
          </a:p>
          <a:p>
            <a:r>
              <a:rPr lang="en-GB" dirty="0"/>
              <a:t>For this not to be a huge drain on your time – i.e. a relatively low time intensive way of getting your name on a paper!!!!!!!</a:t>
            </a:r>
          </a:p>
          <a:p>
            <a:r>
              <a:rPr lang="en-GB" dirty="0"/>
              <a:t>Let me know – either in person or </a:t>
            </a:r>
            <a:r>
              <a:rPr lang="en-GB" dirty="0">
                <a:hlinkClick r:id="rId2"/>
              </a:rPr>
              <a:t>charles.whittaker16@imperial.ac.uk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1394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97F94-AA69-4DBA-9BC4-165875C7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7" y="1733550"/>
            <a:ext cx="25622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0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518C-7DB3-4D3D-91BA-680D512C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76" y="209891"/>
            <a:ext cx="10515600" cy="1325563"/>
          </a:xfrm>
        </p:spPr>
        <p:txBody>
          <a:bodyPr>
            <a:normAutofit/>
          </a:bodyPr>
          <a:lstStyle/>
          <a:p>
            <a:r>
              <a:rPr lang="en-GB" b="1" i="1" dirty="0"/>
              <a:t>Anopheline </a:t>
            </a:r>
            <a:r>
              <a:rPr lang="en-GB" b="1" dirty="0"/>
              <a:t>mosquitoes are responsible for malaria transmission worldwide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AE2AE-C2F0-4B32-A4E0-C615A9508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2" y="1775532"/>
            <a:ext cx="4446880" cy="487257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Malaria is transmitted by mosquitoes of the Anopheles genus</a:t>
            </a:r>
          </a:p>
          <a:p>
            <a:endParaRPr lang="en-GB" dirty="0"/>
          </a:p>
          <a:p>
            <a:r>
              <a:rPr lang="en-GB" dirty="0"/>
              <a:t>70 possess the capacity to transmit human malaria parasites</a:t>
            </a:r>
          </a:p>
          <a:p>
            <a:endParaRPr lang="en-GB" dirty="0"/>
          </a:p>
          <a:p>
            <a:r>
              <a:rPr lang="en-GB" dirty="0"/>
              <a:t>Heterogeneously distributed around the globe.</a:t>
            </a:r>
          </a:p>
          <a:p>
            <a:pPr lvl="1"/>
            <a:r>
              <a:rPr lang="en-GB" dirty="0"/>
              <a:t>Yields marked differences in transmission dynamics across different contexts.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E8E9E-B439-4B52-8F7B-89190A3C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009" y="1597598"/>
            <a:ext cx="6739839" cy="4310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96FAFF-F82C-46F2-A6A8-915A63E21467}"/>
              </a:ext>
            </a:extLst>
          </p:cNvPr>
          <p:cNvSpPr/>
          <p:nvPr/>
        </p:nvSpPr>
        <p:spPr>
          <a:xfrm>
            <a:off x="5219984" y="5908086"/>
            <a:ext cx="6403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err="1"/>
              <a:t>Sinka</a:t>
            </a:r>
            <a:r>
              <a:rPr lang="en-GB" sz="1400" b="1" dirty="0"/>
              <a:t> et al, Parasites &amp; Vectors, 2012 </a:t>
            </a:r>
            <a:r>
              <a:rPr lang="en-GB" sz="1400" dirty="0">
                <a:hlinkClick r:id="rId3"/>
              </a:rPr>
              <a:t>https://parasitesandvectors.biomedcentral.com/articles/10.1186/1756-3305-5-69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90201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1B58-2136-428A-8684-4DB0E417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40" y="240838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Previous work has focussed on mapping the spatial distribution of these vectors…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8D7D-3ED0-47F4-BA13-6E305DF6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21" y="1753710"/>
            <a:ext cx="6258758" cy="490191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Work has on characterising the spatial distribution (presence/absence) of these vectors. </a:t>
            </a:r>
          </a:p>
          <a:p>
            <a:pPr lvl="1"/>
            <a:r>
              <a:rPr lang="en-GB" dirty="0"/>
              <a:t>Less attention paid to the temporal patterns of abundance.</a:t>
            </a:r>
          </a:p>
          <a:p>
            <a:pPr lvl="1"/>
            <a:endParaRPr lang="en-GB" dirty="0"/>
          </a:p>
          <a:p>
            <a:r>
              <a:rPr lang="en-GB" dirty="0"/>
              <a:t>Mosquito populations are highly dynamic.</a:t>
            </a:r>
          </a:p>
          <a:p>
            <a:pPr lvl="1"/>
            <a:r>
              <a:rPr lang="en-GB" dirty="0"/>
              <a:t>These dynamics define the temporal profile of malaria risk in a setting.</a:t>
            </a:r>
          </a:p>
          <a:p>
            <a:pPr marL="457200" lvl="1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Understanding drivers of these dynamics is important.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Numerous interventions depend on accurate timing of delivery in relation to seasonal peaks.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E0AD1-6109-4D46-BAE6-D5042FDC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836" y="1753710"/>
            <a:ext cx="4793156" cy="4086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C8152-4E2A-448A-9EE4-77AF223BD796}"/>
              </a:ext>
            </a:extLst>
          </p:cNvPr>
          <p:cNvSpPr/>
          <p:nvPr/>
        </p:nvSpPr>
        <p:spPr>
          <a:xfrm>
            <a:off x="6738066" y="5916964"/>
            <a:ext cx="52379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err="1"/>
              <a:t>Sinka</a:t>
            </a:r>
            <a:r>
              <a:rPr lang="en-GB" sz="1400" b="1" dirty="0"/>
              <a:t> et al, Parasites &amp; Vectors, 2011 </a:t>
            </a:r>
            <a:r>
              <a:rPr lang="en-GB" sz="1400" dirty="0">
                <a:hlinkClick r:id="rId3"/>
              </a:rPr>
              <a:t>https://parasitesandvectors.biomedcentral.com/articles/10.1186/1756-3305-4-89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83855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D3EB-9EC9-43F0-8044-43B74011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6" y="185874"/>
            <a:ext cx="11799787" cy="905261"/>
          </a:xfrm>
        </p:spPr>
        <p:txBody>
          <a:bodyPr>
            <a:normAutofit fontScale="90000"/>
          </a:bodyPr>
          <a:lstStyle/>
          <a:p>
            <a:r>
              <a:rPr lang="en-GB" dirty="0">
                <a:sym typeface="Wingdings" panose="05000000000000000000" pitchFamily="2" charset="2"/>
              </a:rPr>
              <a:t>Many outstanding questions surrounding the drivers of these dynamics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C2B7F-6499-4396-BE0D-F86A7FD3D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767" y="5653588"/>
            <a:ext cx="6435456" cy="94623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How do these ecological factors interact with species-specific breeding preferences to shape and structure population dynamics?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36DCE-7D8F-47BA-8269-5B802EF27AA0}"/>
              </a:ext>
            </a:extLst>
          </p:cNvPr>
          <p:cNvSpPr txBox="1">
            <a:spLocks/>
          </p:cNvSpPr>
          <p:nvPr/>
        </p:nvSpPr>
        <p:spPr>
          <a:xfrm>
            <a:off x="141435" y="1502694"/>
            <a:ext cx="4885669" cy="1465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Role of Rainfall?</a:t>
            </a:r>
            <a:endParaRPr lang="en-GB" b="1" dirty="0"/>
          </a:p>
          <a:p>
            <a:r>
              <a:rPr lang="en-GB" sz="2000" dirty="0"/>
              <a:t>Considered a key determinant, but exact influence depends heavily on the mosquito species.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5B65BE-8AB8-44FF-9636-D3FFE76A21CB}"/>
              </a:ext>
            </a:extLst>
          </p:cNvPr>
          <p:cNvSpPr txBox="1">
            <a:spLocks/>
          </p:cNvSpPr>
          <p:nvPr/>
        </p:nvSpPr>
        <p:spPr>
          <a:xfrm>
            <a:off x="141435" y="3379800"/>
            <a:ext cx="4722920" cy="1613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Other Environmental Factors?</a:t>
            </a:r>
          </a:p>
          <a:p>
            <a:r>
              <a:rPr lang="en-GB" sz="2000" dirty="0"/>
              <a:t>Temperature, vegetation and urbanicity all indicated as important. </a:t>
            </a: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D61CA1-FAD4-43D4-ACB9-6CD4E0C84DD6}"/>
              </a:ext>
            </a:extLst>
          </p:cNvPr>
          <p:cNvSpPr txBox="1">
            <a:spLocks/>
          </p:cNvSpPr>
          <p:nvPr/>
        </p:nvSpPr>
        <p:spPr>
          <a:xfrm>
            <a:off x="141435" y="5154639"/>
            <a:ext cx="5257800" cy="163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Species Specific Breeding Preferences?</a:t>
            </a:r>
          </a:p>
          <a:p>
            <a:r>
              <a:rPr lang="en-GB" sz="2000" dirty="0"/>
              <a:t>Substantial variation - rainfed pools, </a:t>
            </a:r>
            <a:r>
              <a:rPr lang="en-GB" sz="2000" dirty="0" err="1"/>
              <a:t>freshwaster</a:t>
            </a:r>
            <a:r>
              <a:rPr lang="en-GB" sz="2000" dirty="0"/>
              <a:t> lakes, rivers, brackish etc.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61C31B-2A22-429A-9B77-F5A1E424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43" y="873639"/>
            <a:ext cx="5439676" cy="45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2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F5AB-6239-4608-ADAE-2411887D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16" y="62239"/>
            <a:ext cx="11697620" cy="1325563"/>
          </a:xfrm>
        </p:spPr>
        <p:txBody>
          <a:bodyPr>
            <a:normAutofit/>
          </a:bodyPr>
          <a:lstStyle/>
          <a:p>
            <a:r>
              <a:rPr lang="en-GB" sz="4000" b="1" dirty="0"/>
              <a:t>India is well suited to address these questions…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108D6-1E65-432A-B462-D5ADF76F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803" y="2524680"/>
            <a:ext cx="4936197" cy="3484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6F9B0-8E6A-4F1A-BB4B-8358D0B1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3" y="3861945"/>
            <a:ext cx="6077315" cy="24890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06E9E6-FD29-4D9D-9429-70551DEDE34F}"/>
              </a:ext>
            </a:extLst>
          </p:cNvPr>
          <p:cNvSpPr/>
          <p:nvPr/>
        </p:nvSpPr>
        <p:spPr>
          <a:xfrm>
            <a:off x="330903" y="6329359"/>
            <a:ext cx="5237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err="1"/>
              <a:t>Issaris</a:t>
            </a:r>
            <a:r>
              <a:rPr lang="en-GB" sz="1400" b="1" dirty="0"/>
              <a:t> et al, Bulletin of the WHO, 1953 </a:t>
            </a:r>
            <a:r>
              <a:rPr lang="en-GB" sz="1400" dirty="0">
                <a:hlinkClick r:id="rId4"/>
              </a:rPr>
              <a:t>https://www.ncbi.nlm.nih.gov/pmc/articles/PMC2542115/</a:t>
            </a:r>
            <a:endParaRPr lang="en-GB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1732D1-A163-4E2A-A6ED-B5C4B0A2832F}"/>
              </a:ext>
            </a:extLst>
          </p:cNvPr>
          <p:cNvSpPr/>
          <p:nvPr/>
        </p:nvSpPr>
        <p:spPr>
          <a:xfrm>
            <a:off x="6492536" y="611391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b="1" dirty="0"/>
              <a:t>Dev et al, 2013. </a:t>
            </a:r>
            <a:r>
              <a:rPr lang="en-GB" sz="1400" dirty="0">
                <a:hlinkClick r:id="rId5"/>
              </a:rPr>
              <a:t>https://www.intechopen.com/books/anopheles-mosquitoes-new-insights-into-malaria-vectors/the-dominant-mosquito-vectors-of-human-malaria-in-india</a:t>
            </a:r>
            <a:endParaRPr lang="en-GB" sz="1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EC634-F6CA-4983-9574-32A042AF4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86" y="1318853"/>
            <a:ext cx="10443205" cy="1410762"/>
          </a:xfrm>
        </p:spPr>
        <p:txBody>
          <a:bodyPr>
            <a:normAutofit/>
          </a:bodyPr>
          <a:lstStyle/>
          <a:p>
            <a:r>
              <a:rPr lang="en-GB" dirty="0"/>
              <a:t>Diversity of </a:t>
            </a:r>
            <a:r>
              <a:rPr lang="en-GB" i="1" dirty="0"/>
              <a:t>Anopheline</a:t>
            </a:r>
            <a:r>
              <a:rPr lang="en-GB" dirty="0"/>
              <a:t> species able to transmit malaria.</a:t>
            </a:r>
          </a:p>
          <a:p>
            <a:r>
              <a:rPr lang="en-GB" dirty="0"/>
              <a:t>Heterogeneous transmission environments.</a:t>
            </a:r>
          </a:p>
          <a:p>
            <a:pPr lvl="1"/>
            <a:r>
              <a:rPr lang="en-GB" dirty="0"/>
              <a:t>Perennial, seasonal, vivax, falciparum etc.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34487B-7CFB-4AB0-B038-9888CE7DDDAA}"/>
              </a:ext>
            </a:extLst>
          </p:cNvPr>
          <p:cNvSpPr/>
          <p:nvPr/>
        </p:nvSpPr>
        <p:spPr>
          <a:xfrm>
            <a:off x="254386" y="2622154"/>
            <a:ext cx="72738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Long history of high-quality entomological data collection.</a:t>
            </a:r>
          </a:p>
        </p:txBody>
      </p:sp>
    </p:spTree>
    <p:extLst>
      <p:ext uri="{BB962C8B-B14F-4D97-AF65-F5344CB8AC3E}">
        <p14:creationId xmlns:p14="http://schemas.microsoft.com/office/powerpoint/2010/main" val="279590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8D7D-3ED0-47F4-BA13-6E305DF6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39" y="380070"/>
            <a:ext cx="3406347" cy="4683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1) Systematic Review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B5C3BB-DA0C-4040-AB7E-4B2F030738A3}"/>
              </a:ext>
            </a:extLst>
          </p:cNvPr>
          <p:cNvSpPr txBox="1">
            <a:spLocks/>
          </p:cNvSpPr>
          <p:nvPr/>
        </p:nvSpPr>
        <p:spPr>
          <a:xfrm>
            <a:off x="375540" y="1337777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2) Negative Binomial Gaussian Process Fitting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EB9B14-73CD-4F2D-BC03-18EAE0904BAB}"/>
              </a:ext>
            </a:extLst>
          </p:cNvPr>
          <p:cNvSpPr txBox="1">
            <a:spLocks/>
          </p:cNvSpPr>
          <p:nvPr/>
        </p:nvSpPr>
        <p:spPr>
          <a:xfrm>
            <a:off x="343461" y="2869112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3) Characterisation of Temporal Properties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B26DA1-BDE2-442D-B814-B7AC081E1B99}"/>
              </a:ext>
            </a:extLst>
          </p:cNvPr>
          <p:cNvSpPr txBox="1">
            <a:spLocks/>
          </p:cNvSpPr>
          <p:nvPr/>
        </p:nvSpPr>
        <p:spPr>
          <a:xfrm>
            <a:off x="343461" y="4311629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4) Multinomial Logistic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FF91C0-F223-4169-B95D-983B780CDD6A}"/>
              </a:ext>
            </a:extLst>
          </p:cNvPr>
          <p:cNvSpPr txBox="1">
            <a:spLocks/>
          </p:cNvSpPr>
          <p:nvPr/>
        </p:nvSpPr>
        <p:spPr>
          <a:xfrm>
            <a:off x="375540" y="5702139"/>
            <a:ext cx="4143194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5) Prediction of Mosquito Seasonality Across India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52EFF-7391-40E9-8366-7F9D88F3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94" y="774644"/>
            <a:ext cx="2475756" cy="1784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1310F-DFB1-4F0D-9011-D46158F8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98" y="71154"/>
            <a:ext cx="1735688" cy="1643402"/>
          </a:xfrm>
          <a:prstGeom prst="rect">
            <a:avLst/>
          </a:prstGeom>
        </p:spPr>
      </p:pic>
      <p:pic>
        <p:nvPicPr>
          <p:cNvPr id="10" name="Picture 2" descr="The probability density functions of von Mises directional distribution (a) The effect of the concentration parameter κ for a fixed mean µ = 0 •. The support of von Mises distribution is [−π, π]. For instance, when estimating the direction of a moving object from noisy sensor measurements, a conventional Gaussian distribution which has a support (−∞, ∞) cannot be used because the actual range of directions is [−π, π]. (b) Corresponding polar plots.">
            <a:extLst>
              <a:ext uri="{FF2B5EF4-FFF2-40B4-BE49-F238E27FC236}">
                <a16:creationId xmlns:a16="http://schemas.microsoft.com/office/drawing/2014/main" id="{0A4E7FA2-E1EE-4571-8BAF-286A0DD3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834" y="2661851"/>
            <a:ext cx="300297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95FA42-8925-447D-BFA0-C303A5A3F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017" y="3914338"/>
            <a:ext cx="2065133" cy="1743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D9E4F-E93B-49BE-8451-A1462B183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207" y="5030600"/>
            <a:ext cx="2154880" cy="174543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D9F00B-41C0-473E-90AD-EBDFC6377E9E}"/>
              </a:ext>
            </a:extLst>
          </p:cNvPr>
          <p:cNvCxnSpPr>
            <a:cxnSpLocks/>
          </p:cNvCxnSpPr>
          <p:nvPr/>
        </p:nvCxnSpPr>
        <p:spPr>
          <a:xfrm>
            <a:off x="7271251" y="1209638"/>
            <a:ext cx="1171413" cy="4573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EA7AD0-F184-441C-9A57-361A0278852D}"/>
              </a:ext>
            </a:extLst>
          </p:cNvPr>
          <p:cNvCxnSpPr>
            <a:cxnSpLocks/>
          </p:cNvCxnSpPr>
          <p:nvPr/>
        </p:nvCxnSpPr>
        <p:spPr>
          <a:xfrm>
            <a:off x="7747884" y="4043585"/>
            <a:ext cx="1171413" cy="6590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959197-AB11-4867-B5BE-70427462EC2C}"/>
              </a:ext>
            </a:extLst>
          </p:cNvPr>
          <p:cNvCxnSpPr>
            <a:cxnSpLocks/>
          </p:cNvCxnSpPr>
          <p:nvPr/>
        </p:nvCxnSpPr>
        <p:spPr>
          <a:xfrm flipH="1">
            <a:off x="8078887" y="2682593"/>
            <a:ext cx="840410" cy="4573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8E9918-FDBA-4B9C-AAC7-CA82AB523DDA}"/>
              </a:ext>
            </a:extLst>
          </p:cNvPr>
          <p:cNvCxnSpPr>
            <a:cxnSpLocks/>
          </p:cNvCxnSpPr>
          <p:nvPr/>
        </p:nvCxnSpPr>
        <p:spPr>
          <a:xfrm flipH="1">
            <a:off x="7856957" y="5027874"/>
            <a:ext cx="1062340" cy="7337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D1B58-2136-428A-8684-4DB0E417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40" y="240838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Previous work has focussed on mapping the spatial distribution of these vectors…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8D7D-3ED0-47F4-BA13-6E305DF6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21" y="1753710"/>
            <a:ext cx="6258758" cy="490191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Work has on characterising the spatial distribution (presence/absence) of these vectors. </a:t>
            </a:r>
          </a:p>
          <a:p>
            <a:pPr lvl="1"/>
            <a:r>
              <a:rPr lang="en-GB" dirty="0"/>
              <a:t>Less attention paid to the temporal patterns of abundance.</a:t>
            </a:r>
          </a:p>
          <a:p>
            <a:pPr lvl="1"/>
            <a:endParaRPr lang="en-GB" dirty="0"/>
          </a:p>
          <a:p>
            <a:r>
              <a:rPr lang="en-GB" dirty="0"/>
              <a:t>Mosquito populations are highly dynamic.</a:t>
            </a:r>
          </a:p>
          <a:p>
            <a:pPr lvl="1"/>
            <a:r>
              <a:rPr lang="en-GB" dirty="0"/>
              <a:t>These dynamics define the temporal profile of malaria risk in a setting.</a:t>
            </a:r>
          </a:p>
          <a:p>
            <a:pPr marL="457200" lvl="1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Understanding drivers of these dynamics is important.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Numerous interventions depend on accurate timing of delivery in relation to seasonal peaks.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E0AD1-6109-4D46-BAE6-D5042FDC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836" y="1753710"/>
            <a:ext cx="4793156" cy="4086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C8152-4E2A-448A-9EE4-77AF223BD796}"/>
              </a:ext>
            </a:extLst>
          </p:cNvPr>
          <p:cNvSpPr/>
          <p:nvPr/>
        </p:nvSpPr>
        <p:spPr>
          <a:xfrm>
            <a:off x="6738066" y="5916964"/>
            <a:ext cx="52379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err="1"/>
              <a:t>Sinka</a:t>
            </a:r>
            <a:r>
              <a:rPr lang="en-GB" sz="1400" b="1" dirty="0"/>
              <a:t> et al, Parasites &amp; Vectors, 2011 </a:t>
            </a:r>
            <a:r>
              <a:rPr lang="en-GB" sz="1400" dirty="0">
                <a:hlinkClick r:id="rId3"/>
              </a:rPr>
              <a:t>https://parasitesandvectors.biomedcentral.com/articles/10.1186/1756-3305-4-89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14821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8D7D-3ED0-47F4-BA13-6E305DF6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39" y="380070"/>
            <a:ext cx="3406347" cy="4683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1) Systematic Review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B5C3BB-DA0C-4040-AB7E-4B2F030738A3}"/>
              </a:ext>
            </a:extLst>
          </p:cNvPr>
          <p:cNvSpPr txBox="1">
            <a:spLocks/>
          </p:cNvSpPr>
          <p:nvPr/>
        </p:nvSpPr>
        <p:spPr>
          <a:xfrm>
            <a:off x="375540" y="1337777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2) Negative Binomial Gaussian Process Fitting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EB9B14-73CD-4F2D-BC03-18EAE0904BAB}"/>
              </a:ext>
            </a:extLst>
          </p:cNvPr>
          <p:cNvSpPr txBox="1">
            <a:spLocks/>
          </p:cNvSpPr>
          <p:nvPr/>
        </p:nvSpPr>
        <p:spPr>
          <a:xfrm>
            <a:off x="343461" y="2869112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3) Characterisation of Temporal Properties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B26DA1-BDE2-442D-B814-B7AC081E1B99}"/>
              </a:ext>
            </a:extLst>
          </p:cNvPr>
          <p:cNvSpPr txBox="1">
            <a:spLocks/>
          </p:cNvSpPr>
          <p:nvPr/>
        </p:nvSpPr>
        <p:spPr>
          <a:xfrm>
            <a:off x="343461" y="4311629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4) Multinomial Logistic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FF91C0-F223-4169-B95D-983B780CDD6A}"/>
              </a:ext>
            </a:extLst>
          </p:cNvPr>
          <p:cNvSpPr txBox="1">
            <a:spLocks/>
          </p:cNvSpPr>
          <p:nvPr/>
        </p:nvSpPr>
        <p:spPr>
          <a:xfrm>
            <a:off x="375540" y="5702139"/>
            <a:ext cx="4143194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</a:rPr>
              <a:t>5) Prediction of Mosquito Seasonality Across India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52EFF-7391-40E9-8366-7F9D88F3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94" y="774644"/>
            <a:ext cx="2475756" cy="1784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1310F-DFB1-4F0D-9011-D46158F8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98" y="71154"/>
            <a:ext cx="1735688" cy="1643402"/>
          </a:xfrm>
          <a:prstGeom prst="rect">
            <a:avLst/>
          </a:prstGeom>
        </p:spPr>
      </p:pic>
      <p:pic>
        <p:nvPicPr>
          <p:cNvPr id="10" name="Picture 2" descr="The probability density functions of von Mises directional distribution (a) The effect of the concentration parameter κ for a fixed mean µ = 0 •. The support of von Mises distribution is [−π, π]. For instance, when estimating the direction of a moving object from noisy sensor measurements, a conventional Gaussian distribution which has a support (−∞, ∞) cannot be used because the actual range of directions is [−π, π]. (b) Corresponding polar plots.">
            <a:extLst>
              <a:ext uri="{FF2B5EF4-FFF2-40B4-BE49-F238E27FC236}">
                <a16:creationId xmlns:a16="http://schemas.microsoft.com/office/drawing/2014/main" id="{0A4E7FA2-E1EE-4571-8BAF-286A0DD3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834" y="2661851"/>
            <a:ext cx="300297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95FA42-8925-447D-BFA0-C303A5A3F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017" y="3914338"/>
            <a:ext cx="2065133" cy="1743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D9E4F-E93B-49BE-8451-A1462B183F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4207" y="5030600"/>
            <a:ext cx="2154880" cy="174543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D9F00B-41C0-473E-90AD-EBDFC6377E9E}"/>
              </a:ext>
            </a:extLst>
          </p:cNvPr>
          <p:cNvCxnSpPr>
            <a:cxnSpLocks/>
          </p:cNvCxnSpPr>
          <p:nvPr/>
        </p:nvCxnSpPr>
        <p:spPr>
          <a:xfrm>
            <a:off x="7271251" y="1209638"/>
            <a:ext cx="1171413" cy="4573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EA7AD0-F184-441C-9A57-361A0278852D}"/>
              </a:ext>
            </a:extLst>
          </p:cNvPr>
          <p:cNvCxnSpPr>
            <a:cxnSpLocks/>
          </p:cNvCxnSpPr>
          <p:nvPr/>
        </p:nvCxnSpPr>
        <p:spPr>
          <a:xfrm>
            <a:off x="7747884" y="4043585"/>
            <a:ext cx="1171413" cy="6590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959197-AB11-4867-B5BE-70427462EC2C}"/>
              </a:ext>
            </a:extLst>
          </p:cNvPr>
          <p:cNvCxnSpPr>
            <a:cxnSpLocks/>
          </p:cNvCxnSpPr>
          <p:nvPr/>
        </p:nvCxnSpPr>
        <p:spPr>
          <a:xfrm flipH="1">
            <a:off x="8078887" y="2682593"/>
            <a:ext cx="840410" cy="4573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8E9918-FDBA-4B9C-AAC7-CA82AB523DDA}"/>
              </a:ext>
            </a:extLst>
          </p:cNvPr>
          <p:cNvCxnSpPr>
            <a:cxnSpLocks/>
          </p:cNvCxnSpPr>
          <p:nvPr/>
        </p:nvCxnSpPr>
        <p:spPr>
          <a:xfrm flipH="1">
            <a:off x="7856957" y="5027874"/>
            <a:ext cx="1062340" cy="733734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8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8D7D-3ED0-47F4-BA13-6E305DF6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39" y="380070"/>
            <a:ext cx="3406347" cy="4683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1) Systematic Review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B5C3BB-DA0C-4040-AB7E-4B2F030738A3}"/>
              </a:ext>
            </a:extLst>
          </p:cNvPr>
          <p:cNvSpPr txBox="1">
            <a:spLocks/>
          </p:cNvSpPr>
          <p:nvPr/>
        </p:nvSpPr>
        <p:spPr>
          <a:xfrm>
            <a:off x="375540" y="1337777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2) Negative Binomial Gaussian Process Fitting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EB9B14-73CD-4F2D-BC03-18EAE0904BAB}"/>
              </a:ext>
            </a:extLst>
          </p:cNvPr>
          <p:cNvSpPr txBox="1">
            <a:spLocks/>
          </p:cNvSpPr>
          <p:nvPr/>
        </p:nvSpPr>
        <p:spPr>
          <a:xfrm>
            <a:off x="343461" y="2869112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</a:rPr>
              <a:t>3) Characterisation of Temporal Properties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B26DA1-BDE2-442D-B814-B7AC081E1B99}"/>
              </a:ext>
            </a:extLst>
          </p:cNvPr>
          <p:cNvSpPr txBox="1">
            <a:spLocks/>
          </p:cNvSpPr>
          <p:nvPr/>
        </p:nvSpPr>
        <p:spPr>
          <a:xfrm>
            <a:off x="343461" y="4311629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</a:rPr>
              <a:t>4) Multinomial Logistic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FF91C0-F223-4169-B95D-983B780CDD6A}"/>
              </a:ext>
            </a:extLst>
          </p:cNvPr>
          <p:cNvSpPr txBox="1">
            <a:spLocks/>
          </p:cNvSpPr>
          <p:nvPr/>
        </p:nvSpPr>
        <p:spPr>
          <a:xfrm>
            <a:off x="375540" y="5702139"/>
            <a:ext cx="4143194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</a:rPr>
              <a:t>5) Prediction of Mosquito Seasonality Across India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52EFF-7391-40E9-8366-7F9D88F3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94" y="774644"/>
            <a:ext cx="2475756" cy="1784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1310F-DFB1-4F0D-9011-D46158F8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98" y="71154"/>
            <a:ext cx="1735688" cy="1643402"/>
          </a:xfrm>
          <a:prstGeom prst="rect">
            <a:avLst/>
          </a:prstGeom>
        </p:spPr>
      </p:pic>
      <p:pic>
        <p:nvPicPr>
          <p:cNvPr id="10" name="Picture 2" descr="The probability density functions of von Mises directional distribution (a) The effect of the concentration parameter κ for a fixed mean µ = 0 •. The support of von Mises distribution is [−π, π]. For instance, when estimating the direction of a moving object from noisy sensor measurements, a conventional Gaussian distribution which has a support (−∞, ∞) cannot be used because the actual range of directions is [−π, π]. (b) Corresponding polar plots.">
            <a:extLst>
              <a:ext uri="{FF2B5EF4-FFF2-40B4-BE49-F238E27FC236}">
                <a16:creationId xmlns:a16="http://schemas.microsoft.com/office/drawing/2014/main" id="{0A4E7FA2-E1EE-4571-8BAF-286A0DD3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834" y="2661851"/>
            <a:ext cx="300297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95FA42-8925-447D-BFA0-C303A5A3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9017" y="3914338"/>
            <a:ext cx="2065133" cy="1743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D9E4F-E93B-49BE-8451-A1462B183F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4207" y="5030600"/>
            <a:ext cx="2154880" cy="174543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D9F00B-41C0-473E-90AD-EBDFC6377E9E}"/>
              </a:ext>
            </a:extLst>
          </p:cNvPr>
          <p:cNvCxnSpPr>
            <a:cxnSpLocks/>
          </p:cNvCxnSpPr>
          <p:nvPr/>
        </p:nvCxnSpPr>
        <p:spPr>
          <a:xfrm>
            <a:off x="7271251" y="1209638"/>
            <a:ext cx="1171413" cy="4573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EA7AD0-F184-441C-9A57-361A0278852D}"/>
              </a:ext>
            </a:extLst>
          </p:cNvPr>
          <p:cNvCxnSpPr>
            <a:cxnSpLocks/>
          </p:cNvCxnSpPr>
          <p:nvPr/>
        </p:nvCxnSpPr>
        <p:spPr>
          <a:xfrm>
            <a:off x="7747884" y="4043585"/>
            <a:ext cx="1171413" cy="659093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959197-AB11-4867-B5BE-70427462EC2C}"/>
              </a:ext>
            </a:extLst>
          </p:cNvPr>
          <p:cNvCxnSpPr>
            <a:cxnSpLocks/>
          </p:cNvCxnSpPr>
          <p:nvPr/>
        </p:nvCxnSpPr>
        <p:spPr>
          <a:xfrm flipH="1">
            <a:off x="8078887" y="2682593"/>
            <a:ext cx="840410" cy="457376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8E9918-FDBA-4B9C-AAC7-CA82AB523DDA}"/>
              </a:ext>
            </a:extLst>
          </p:cNvPr>
          <p:cNvCxnSpPr>
            <a:cxnSpLocks/>
          </p:cNvCxnSpPr>
          <p:nvPr/>
        </p:nvCxnSpPr>
        <p:spPr>
          <a:xfrm flipH="1">
            <a:off x="7856957" y="5027874"/>
            <a:ext cx="1062340" cy="733734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262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8D7D-3ED0-47F4-BA13-6E305DF6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39" y="380070"/>
            <a:ext cx="3406347" cy="4683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1) Systematic Review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B5C3BB-DA0C-4040-AB7E-4B2F030738A3}"/>
              </a:ext>
            </a:extLst>
          </p:cNvPr>
          <p:cNvSpPr txBox="1">
            <a:spLocks/>
          </p:cNvSpPr>
          <p:nvPr/>
        </p:nvSpPr>
        <p:spPr>
          <a:xfrm>
            <a:off x="375540" y="1337777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2) Negative Binomial Gaussian Process Fitting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EB9B14-73CD-4F2D-BC03-18EAE0904BAB}"/>
              </a:ext>
            </a:extLst>
          </p:cNvPr>
          <p:cNvSpPr txBox="1">
            <a:spLocks/>
          </p:cNvSpPr>
          <p:nvPr/>
        </p:nvSpPr>
        <p:spPr>
          <a:xfrm>
            <a:off x="343461" y="2869112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3) Characterisation of Temporal Properties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B26DA1-BDE2-442D-B814-B7AC081E1B99}"/>
              </a:ext>
            </a:extLst>
          </p:cNvPr>
          <p:cNvSpPr txBox="1">
            <a:spLocks/>
          </p:cNvSpPr>
          <p:nvPr/>
        </p:nvSpPr>
        <p:spPr>
          <a:xfrm>
            <a:off x="343461" y="4311629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</a:rPr>
              <a:t>4) Multinomial Logistic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FF91C0-F223-4169-B95D-983B780CDD6A}"/>
              </a:ext>
            </a:extLst>
          </p:cNvPr>
          <p:cNvSpPr txBox="1">
            <a:spLocks/>
          </p:cNvSpPr>
          <p:nvPr/>
        </p:nvSpPr>
        <p:spPr>
          <a:xfrm>
            <a:off x="375540" y="5702139"/>
            <a:ext cx="4143194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bg1">
                    <a:lumMod val="85000"/>
                  </a:schemeClr>
                </a:solidFill>
              </a:rPr>
              <a:t>5) Prediction of Mosquito Seasonality Across India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52EFF-7391-40E9-8366-7F9D88F3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94" y="774644"/>
            <a:ext cx="2475756" cy="1784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1310F-DFB1-4F0D-9011-D46158F8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98" y="71154"/>
            <a:ext cx="1735688" cy="1643402"/>
          </a:xfrm>
          <a:prstGeom prst="rect">
            <a:avLst/>
          </a:prstGeom>
        </p:spPr>
      </p:pic>
      <p:pic>
        <p:nvPicPr>
          <p:cNvPr id="10" name="Picture 2" descr="The probability density functions of von Mises directional distribution (a) The effect of the concentration parameter κ for a fixed mean µ = 0 •. The support of von Mises distribution is [−π, π]. For instance, when estimating the direction of a moving object from noisy sensor measurements, a conventional Gaussian distribution which has a support (−∞, ∞) cannot be used because the actual range of directions is [−π, π]. (b) Corresponding polar plots.">
            <a:extLst>
              <a:ext uri="{FF2B5EF4-FFF2-40B4-BE49-F238E27FC236}">
                <a16:creationId xmlns:a16="http://schemas.microsoft.com/office/drawing/2014/main" id="{0A4E7FA2-E1EE-4571-8BAF-286A0DD3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834" y="2661851"/>
            <a:ext cx="300297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95FA42-8925-447D-BFA0-C303A5A3F2A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9017" y="3914338"/>
            <a:ext cx="2065133" cy="1743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D9E4F-E93B-49BE-8451-A1462B183FA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4207" y="5030600"/>
            <a:ext cx="2154880" cy="174543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D9F00B-41C0-473E-90AD-EBDFC6377E9E}"/>
              </a:ext>
            </a:extLst>
          </p:cNvPr>
          <p:cNvCxnSpPr>
            <a:cxnSpLocks/>
          </p:cNvCxnSpPr>
          <p:nvPr/>
        </p:nvCxnSpPr>
        <p:spPr>
          <a:xfrm>
            <a:off x="7271251" y="1209638"/>
            <a:ext cx="1171413" cy="4573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EA7AD0-F184-441C-9A57-361A0278852D}"/>
              </a:ext>
            </a:extLst>
          </p:cNvPr>
          <p:cNvCxnSpPr>
            <a:cxnSpLocks/>
          </p:cNvCxnSpPr>
          <p:nvPr/>
        </p:nvCxnSpPr>
        <p:spPr>
          <a:xfrm>
            <a:off x="7747884" y="4043585"/>
            <a:ext cx="1171413" cy="659093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959197-AB11-4867-B5BE-70427462EC2C}"/>
              </a:ext>
            </a:extLst>
          </p:cNvPr>
          <p:cNvCxnSpPr>
            <a:cxnSpLocks/>
          </p:cNvCxnSpPr>
          <p:nvPr/>
        </p:nvCxnSpPr>
        <p:spPr>
          <a:xfrm flipH="1">
            <a:off x="8078887" y="2682593"/>
            <a:ext cx="840410" cy="4573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8E9918-FDBA-4B9C-AAC7-CA82AB523DDA}"/>
              </a:ext>
            </a:extLst>
          </p:cNvPr>
          <p:cNvCxnSpPr>
            <a:cxnSpLocks/>
          </p:cNvCxnSpPr>
          <p:nvPr/>
        </p:nvCxnSpPr>
        <p:spPr>
          <a:xfrm flipH="1">
            <a:off x="7856957" y="5027874"/>
            <a:ext cx="1062340" cy="733734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19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A8D7D-3ED0-47F4-BA13-6E305DF6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39" y="380070"/>
            <a:ext cx="3406347" cy="4683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1) Systematic Review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B5C3BB-DA0C-4040-AB7E-4B2F030738A3}"/>
              </a:ext>
            </a:extLst>
          </p:cNvPr>
          <p:cNvSpPr txBox="1">
            <a:spLocks/>
          </p:cNvSpPr>
          <p:nvPr/>
        </p:nvSpPr>
        <p:spPr>
          <a:xfrm>
            <a:off x="375540" y="1337777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2) Negative Binomial Gaussian Process Fitting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EB9B14-73CD-4F2D-BC03-18EAE0904BAB}"/>
              </a:ext>
            </a:extLst>
          </p:cNvPr>
          <p:cNvSpPr txBox="1">
            <a:spLocks/>
          </p:cNvSpPr>
          <p:nvPr/>
        </p:nvSpPr>
        <p:spPr>
          <a:xfrm>
            <a:off x="343461" y="2869112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3) Characterisation of Temporal Properties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B26DA1-BDE2-442D-B814-B7AC081E1B99}"/>
              </a:ext>
            </a:extLst>
          </p:cNvPr>
          <p:cNvSpPr txBox="1">
            <a:spLocks/>
          </p:cNvSpPr>
          <p:nvPr/>
        </p:nvSpPr>
        <p:spPr>
          <a:xfrm>
            <a:off x="343461" y="4311629"/>
            <a:ext cx="3878180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4) Multinomial Logistic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FF91C0-F223-4169-B95D-983B780CDD6A}"/>
              </a:ext>
            </a:extLst>
          </p:cNvPr>
          <p:cNvSpPr txBox="1">
            <a:spLocks/>
          </p:cNvSpPr>
          <p:nvPr/>
        </p:nvSpPr>
        <p:spPr>
          <a:xfrm>
            <a:off x="375540" y="5702139"/>
            <a:ext cx="4143194" cy="90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5) Prediction of Mosquito Seasonality Across India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52EFF-7391-40E9-8366-7F9D88F3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94" y="774644"/>
            <a:ext cx="2475756" cy="1784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1310F-DFB1-4F0D-9011-D46158F8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98" y="71154"/>
            <a:ext cx="1735688" cy="1643402"/>
          </a:xfrm>
          <a:prstGeom prst="rect">
            <a:avLst/>
          </a:prstGeom>
        </p:spPr>
      </p:pic>
      <p:pic>
        <p:nvPicPr>
          <p:cNvPr id="10" name="Picture 2" descr="The probability density functions of von Mises directional distribution (a) The effect of the concentration parameter κ for a fixed mean µ = 0 •. The support of von Mises distribution is [−π, π]. For instance, when estimating the direction of a moving object from noisy sensor measurements, a conventional Gaussian distribution which has a support (−∞, ∞) cannot be used because the actual range of directions is [−π, π]. (b) Corresponding polar plots.">
            <a:extLst>
              <a:ext uri="{FF2B5EF4-FFF2-40B4-BE49-F238E27FC236}">
                <a16:creationId xmlns:a16="http://schemas.microsoft.com/office/drawing/2014/main" id="{0A4E7FA2-E1EE-4571-8BAF-286A0DD3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834" y="2661851"/>
            <a:ext cx="300297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95FA42-8925-447D-BFA0-C303A5A3F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017" y="3914338"/>
            <a:ext cx="2065133" cy="1743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D9E4F-E93B-49BE-8451-A1462B183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207" y="5030600"/>
            <a:ext cx="2154880" cy="174543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D9F00B-41C0-473E-90AD-EBDFC6377E9E}"/>
              </a:ext>
            </a:extLst>
          </p:cNvPr>
          <p:cNvCxnSpPr>
            <a:cxnSpLocks/>
          </p:cNvCxnSpPr>
          <p:nvPr/>
        </p:nvCxnSpPr>
        <p:spPr>
          <a:xfrm>
            <a:off x="7271251" y="1209638"/>
            <a:ext cx="1171413" cy="4573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EA7AD0-F184-441C-9A57-361A0278852D}"/>
              </a:ext>
            </a:extLst>
          </p:cNvPr>
          <p:cNvCxnSpPr>
            <a:cxnSpLocks/>
          </p:cNvCxnSpPr>
          <p:nvPr/>
        </p:nvCxnSpPr>
        <p:spPr>
          <a:xfrm>
            <a:off x="7747884" y="4043585"/>
            <a:ext cx="1171413" cy="6590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6959197-AB11-4867-B5BE-70427462EC2C}"/>
              </a:ext>
            </a:extLst>
          </p:cNvPr>
          <p:cNvCxnSpPr>
            <a:cxnSpLocks/>
          </p:cNvCxnSpPr>
          <p:nvPr/>
        </p:nvCxnSpPr>
        <p:spPr>
          <a:xfrm flipH="1">
            <a:off x="8078887" y="2682593"/>
            <a:ext cx="840410" cy="4573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8E9918-FDBA-4B9C-AAC7-CA82AB523DDA}"/>
              </a:ext>
            </a:extLst>
          </p:cNvPr>
          <p:cNvCxnSpPr>
            <a:cxnSpLocks/>
          </p:cNvCxnSpPr>
          <p:nvPr/>
        </p:nvCxnSpPr>
        <p:spPr>
          <a:xfrm flipH="1">
            <a:off x="7856957" y="5027874"/>
            <a:ext cx="1062340" cy="73373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808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E376-5A91-4323-81AF-74244B54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72" y="107672"/>
            <a:ext cx="11842259" cy="739545"/>
          </a:xfrm>
        </p:spPr>
        <p:txBody>
          <a:bodyPr>
            <a:normAutofit/>
          </a:bodyPr>
          <a:lstStyle/>
          <a:p>
            <a:r>
              <a:rPr lang="en-GB" sz="4000" b="1" dirty="0"/>
              <a:t>Feature based representation of the collated time series</a:t>
            </a:r>
          </a:p>
        </p:txBody>
      </p:sp>
      <p:pic>
        <p:nvPicPr>
          <p:cNvPr id="2050" name="Picture 2" descr="The probability density functions of von Mises directional distribution (a) The effect of the concentration parameter κ for a fixed mean µ = 0 •. The support of von Mises distribution is [−π, π]. For instance, when estimating the direction of a moving object from noisy sensor measurements, a conventional Gaussian distribution which has a support (−∞, ∞) cannot be used because the actual range of directions is [−π, π]. (b) Corresponding polar plots.">
            <a:extLst>
              <a:ext uri="{FF2B5EF4-FFF2-40B4-BE49-F238E27FC236}">
                <a16:creationId xmlns:a16="http://schemas.microsoft.com/office/drawing/2014/main" id="{3F32E916-2ACB-4D40-8515-C0057A2C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50" y="2132305"/>
            <a:ext cx="4184502" cy="18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B75D03-FC00-4702-AE84-5472283F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28" y="4128070"/>
            <a:ext cx="4255524" cy="14984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Von Mises Distribution:</a:t>
            </a:r>
          </a:p>
          <a:p>
            <a:r>
              <a:rPr lang="en-GB" dirty="0"/>
              <a:t>1 and 2 component fitting, MLE estimates of parameters.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2A5F6-5A2A-4786-9C5F-233014EAA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722" y="2517697"/>
            <a:ext cx="2647950" cy="10763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B064BB-1A40-43F3-A7CB-FE4BB4A89711}"/>
              </a:ext>
            </a:extLst>
          </p:cNvPr>
          <p:cNvSpPr txBox="1">
            <a:spLocks/>
          </p:cNvSpPr>
          <p:nvPr/>
        </p:nvSpPr>
        <p:spPr>
          <a:xfrm>
            <a:off x="4728098" y="4128022"/>
            <a:ext cx="3465991" cy="1498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KL Divergence:</a:t>
            </a:r>
          </a:p>
          <a:p>
            <a:r>
              <a:rPr lang="en-GB" dirty="0"/>
              <a:t>Measuring deviation from a uniform distribution.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27499-1206-456E-9996-968117A4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999" y="1894966"/>
            <a:ext cx="2953261" cy="214437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1C51FA-38BE-42E4-BC0F-E46A17762064}"/>
              </a:ext>
            </a:extLst>
          </p:cNvPr>
          <p:cNvSpPr txBox="1">
            <a:spLocks/>
          </p:cNvSpPr>
          <p:nvPr/>
        </p:nvSpPr>
        <p:spPr>
          <a:xfrm>
            <a:off x="8396635" y="4128022"/>
            <a:ext cx="3465991" cy="1498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Periodic </a:t>
            </a:r>
            <a:r>
              <a:rPr lang="en-GB" b="1" dirty="0" err="1"/>
              <a:t>Kernal</a:t>
            </a:r>
            <a:r>
              <a:rPr lang="en-GB" b="1" dirty="0"/>
              <a:t> Median</a:t>
            </a:r>
          </a:p>
          <a:p>
            <a:r>
              <a:rPr lang="en-GB" dirty="0"/>
              <a:t>From Negative Binomial Gaussian Process fitting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593EED-C13F-466B-8E72-11C482F7F7E4}"/>
              </a:ext>
            </a:extLst>
          </p:cNvPr>
          <p:cNvSpPr txBox="1">
            <a:spLocks/>
          </p:cNvSpPr>
          <p:nvPr/>
        </p:nvSpPr>
        <p:spPr>
          <a:xfrm>
            <a:off x="151473" y="5770477"/>
            <a:ext cx="7174479" cy="108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Additionally: Peak distance from January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	             Proportion of Points &gt; 1.5x Mean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ED143B-3C6B-462D-9BA2-1832AD515A5D}"/>
              </a:ext>
            </a:extLst>
          </p:cNvPr>
          <p:cNvSpPr txBox="1">
            <a:spLocks/>
          </p:cNvSpPr>
          <p:nvPr/>
        </p:nvSpPr>
        <p:spPr>
          <a:xfrm>
            <a:off x="7670814" y="5742108"/>
            <a:ext cx="4521186" cy="1084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TOTAL:</a:t>
            </a:r>
            <a:r>
              <a:rPr lang="en-GB" dirty="0"/>
              <a:t> 7 OPERATIONS CHARACTERISING TEMPORAL PROPERTIES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6BC396-9505-4CD9-9AA6-3E71B448AF40}"/>
              </a:ext>
            </a:extLst>
          </p:cNvPr>
          <p:cNvSpPr txBox="1">
            <a:spLocks/>
          </p:cNvSpPr>
          <p:nvPr/>
        </p:nvSpPr>
        <p:spPr>
          <a:xfrm>
            <a:off x="151472" y="924772"/>
            <a:ext cx="11636987" cy="97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Mathematical operations used to characterise the </a:t>
            </a:r>
            <a:r>
              <a:rPr lang="en-GB" b="1" dirty="0"/>
              <a:t>temporal properties</a:t>
            </a:r>
            <a:r>
              <a:rPr lang="en-GB" dirty="0"/>
              <a:t> of each time series.</a:t>
            </a:r>
          </a:p>
        </p:txBody>
      </p:sp>
    </p:spTree>
    <p:extLst>
      <p:ext uri="{BB962C8B-B14F-4D97-AF65-F5344CB8AC3E}">
        <p14:creationId xmlns:p14="http://schemas.microsoft.com/office/powerpoint/2010/main" val="850651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197A967-0AB4-4BF5-8FAA-EA8A4DC28092}"/>
              </a:ext>
            </a:extLst>
          </p:cNvPr>
          <p:cNvGrpSpPr/>
          <p:nvPr/>
        </p:nvGrpSpPr>
        <p:grpSpPr>
          <a:xfrm>
            <a:off x="0" y="1536667"/>
            <a:ext cx="2912292" cy="5024927"/>
            <a:chOff x="98182" y="412717"/>
            <a:chExt cx="2912292" cy="50249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94A56F-D9D5-4F32-9D51-57F06466A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302" y="412717"/>
              <a:ext cx="2171700" cy="2590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82E86F-89AD-428F-AF0C-E3DBAB9F18D5}"/>
                </a:ext>
              </a:extLst>
            </p:cNvPr>
            <p:cNvSpPr/>
            <p:nvPr/>
          </p:nvSpPr>
          <p:spPr>
            <a:xfrm>
              <a:off x="98182" y="3190875"/>
              <a:ext cx="2912292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b="1" dirty="0" err="1">
                  <a:solidFill>
                    <a:schemeClr val="accent1"/>
                  </a:solidFill>
                </a:rPr>
                <a:t>Isothermality</a:t>
              </a:r>
              <a:endParaRPr lang="en-GB" sz="2000" b="1" dirty="0">
                <a:solidFill>
                  <a:schemeClr val="accent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rgbClr val="FF0000"/>
                  </a:solidFill>
                </a:rPr>
                <a:t>Night Land Surface Temperature SD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rgbClr val="FF0000"/>
                  </a:solidFill>
                </a:rPr>
                <a:t>Rain Driest Quarter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accent1"/>
                  </a:solidFill>
                </a:rPr>
                <a:t>Flow Accumulation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accent1"/>
                  </a:solidFill>
                </a:rPr>
                <a:t>Distance to Water Bodies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077571-0DCB-4FFF-9822-E39386DD085C}"/>
              </a:ext>
            </a:extLst>
          </p:cNvPr>
          <p:cNvGrpSpPr/>
          <p:nvPr/>
        </p:nvGrpSpPr>
        <p:grpSpPr>
          <a:xfrm>
            <a:off x="2850610" y="1506961"/>
            <a:ext cx="3245390" cy="5054633"/>
            <a:chOff x="2912292" y="622267"/>
            <a:chExt cx="3245390" cy="50546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514657-CC59-4B5A-8DF1-D11F6D133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7617" y="622267"/>
              <a:ext cx="2076450" cy="26860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6DFB72-AAF8-4BB1-ABDF-E654E179DCA4}"/>
                </a:ext>
              </a:extLst>
            </p:cNvPr>
            <p:cNvSpPr/>
            <p:nvPr/>
          </p:nvSpPr>
          <p:spPr>
            <a:xfrm>
              <a:off x="2912292" y="3430131"/>
              <a:ext cx="324539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accent1"/>
                  </a:solidFill>
                </a:rPr>
                <a:t>Population Density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accent1"/>
                  </a:solidFill>
                </a:rPr>
                <a:t>Enhanced Vegetation Index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rgbClr val="FF0000"/>
                  </a:solidFill>
                </a:rPr>
                <a:t>Rain Coldest Quarter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rgbClr val="FF0000"/>
                  </a:solidFill>
                </a:rPr>
                <a:t>Max Temp Warmest Month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accent1"/>
                  </a:solidFill>
                </a:rPr>
                <a:t>Landcover: Grasslands</a:t>
              </a:r>
              <a:endParaRPr lang="en-GB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F1A3BF-2EB2-492B-87D7-048E2F277D9E}"/>
              </a:ext>
            </a:extLst>
          </p:cNvPr>
          <p:cNvGrpSpPr/>
          <p:nvPr/>
        </p:nvGrpSpPr>
        <p:grpSpPr>
          <a:xfrm>
            <a:off x="6096000" y="1536667"/>
            <a:ext cx="3040076" cy="5302997"/>
            <a:chOff x="6157683" y="679417"/>
            <a:chExt cx="3040076" cy="53029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42EF9B-BF6F-45BC-91E2-B4A2B957F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3033" y="679417"/>
              <a:ext cx="2085975" cy="25717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DAA0A0-8477-45DF-B88F-3F9588B32291}"/>
                </a:ext>
              </a:extLst>
            </p:cNvPr>
            <p:cNvSpPr/>
            <p:nvPr/>
          </p:nvSpPr>
          <p:spPr>
            <a:xfrm>
              <a:off x="6157683" y="3427869"/>
              <a:ext cx="3040076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b="1" dirty="0">
                  <a:solidFill>
                    <a:srgbClr val="FF0000"/>
                  </a:solidFill>
                </a:rPr>
                <a:t>Water Bodies Max Extent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accent1"/>
                  </a:solidFill>
                </a:rPr>
                <a:t>Rain Warmest Quarter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accent1"/>
                  </a:solidFill>
                </a:rPr>
                <a:t>Water Areas Occurrence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rgbClr val="FF0000"/>
                  </a:solidFill>
                </a:rPr>
                <a:t>Landcover: Woody Savannahs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accent1"/>
                  </a:solidFill>
                </a:rPr>
                <a:t>Enhanced Vegetation Index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ACBDAE-7942-45AD-ACD1-AA73E4A7BB8F}"/>
              </a:ext>
            </a:extLst>
          </p:cNvPr>
          <p:cNvGrpSpPr/>
          <p:nvPr/>
        </p:nvGrpSpPr>
        <p:grpSpPr>
          <a:xfrm>
            <a:off x="9332845" y="1536667"/>
            <a:ext cx="2697989" cy="5274422"/>
            <a:chOff x="9403072" y="707992"/>
            <a:chExt cx="2697989" cy="52744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8FC124-247B-4C5D-8CCF-09BE696F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95205" y="707992"/>
              <a:ext cx="2133600" cy="26003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5E1161-BDD2-42DB-95F1-5A84F418D6C0}"/>
                </a:ext>
              </a:extLst>
            </p:cNvPr>
            <p:cNvSpPr/>
            <p:nvPr/>
          </p:nvSpPr>
          <p:spPr>
            <a:xfrm>
              <a:off x="9403072" y="3427869"/>
              <a:ext cx="2697989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rgbClr val="FF0000"/>
                  </a:solidFill>
                </a:rPr>
                <a:t>Tasselled Cap Brightness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accent1"/>
                  </a:solidFill>
                </a:rPr>
                <a:t>Rain Driest Quarter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accent1"/>
                  </a:solidFill>
                </a:rPr>
                <a:t>Landcover: Woody Savannahs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b="1" dirty="0" err="1">
                  <a:solidFill>
                    <a:srgbClr val="FF0000"/>
                  </a:solidFill>
                </a:rPr>
                <a:t>Isothermality</a:t>
              </a:r>
              <a:endParaRPr lang="en-GB" sz="2000" b="1" dirty="0">
                <a:solidFill>
                  <a:srgbClr val="FF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solidFill>
                    <a:schemeClr val="accent1"/>
                  </a:solidFill>
                </a:rPr>
                <a:t>Water Bodies Max Extent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E854095-BE4C-4485-8008-F46B4A0C60EE}"/>
              </a:ext>
            </a:extLst>
          </p:cNvPr>
          <p:cNvSpPr txBox="1">
            <a:spLocks/>
          </p:cNvSpPr>
          <p:nvPr/>
        </p:nvSpPr>
        <p:spPr>
          <a:xfrm>
            <a:off x="203744" y="288578"/>
            <a:ext cx="11784512" cy="103102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Ranking of ecological coefficients by cluster suggests distinct ecological niches (top 5 presented)…</a:t>
            </a:r>
          </a:p>
        </p:txBody>
      </p:sp>
    </p:spTree>
    <p:extLst>
      <p:ext uri="{BB962C8B-B14F-4D97-AF65-F5344CB8AC3E}">
        <p14:creationId xmlns:p14="http://schemas.microsoft.com/office/powerpoint/2010/main" val="322649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D3EB-9EC9-43F0-8044-43B74011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36" y="185874"/>
            <a:ext cx="11799787" cy="905261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ym typeface="Wingdings" panose="05000000000000000000" pitchFamily="2" charset="2"/>
              </a:rPr>
              <a:t>Many outstanding questions surrounding the drivers of these dynamics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C2B7F-6499-4396-BE0D-F86A7FD3D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5870" y="5154639"/>
            <a:ext cx="5795507" cy="135529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dirty="0"/>
              <a:t>How do </a:t>
            </a:r>
            <a:r>
              <a:rPr lang="en-GB" b="1" dirty="0"/>
              <a:t>ecological factors </a:t>
            </a:r>
            <a:r>
              <a:rPr lang="en-GB" dirty="0"/>
              <a:t>interact with </a:t>
            </a:r>
            <a:r>
              <a:rPr lang="en-GB" b="1" dirty="0"/>
              <a:t>species-specific traits e.g. (breeding preferences)</a:t>
            </a:r>
            <a:r>
              <a:rPr lang="en-GB" dirty="0"/>
              <a:t> to shape and structure population dynamics?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36DCE-7D8F-47BA-8269-5B802EF27AA0}"/>
              </a:ext>
            </a:extLst>
          </p:cNvPr>
          <p:cNvSpPr txBox="1">
            <a:spLocks/>
          </p:cNvSpPr>
          <p:nvPr/>
        </p:nvSpPr>
        <p:spPr>
          <a:xfrm>
            <a:off x="141435" y="1502694"/>
            <a:ext cx="4885669" cy="1465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Role of Rainfall?</a:t>
            </a:r>
            <a:endParaRPr lang="en-GB" b="1" dirty="0"/>
          </a:p>
          <a:p>
            <a:r>
              <a:rPr lang="en-GB" sz="2000" dirty="0"/>
              <a:t>Considered a key determinant, but exact influence depends heavily on the mosquito species.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5B65BE-8AB8-44FF-9636-D3FFE76A21CB}"/>
              </a:ext>
            </a:extLst>
          </p:cNvPr>
          <p:cNvSpPr txBox="1">
            <a:spLocks/>
          </p:cNvSpPr>
          <p:nvPr/>
        </p:nvSpPr>
        <p:spPr>
          <a:xfrm>
            <a:off x="141435" y="3379800"/>
            <a:ext cx="4722920" cy="1613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Other Environmental Factors?</a:t>
            </a:r>
          </a:p>
          <a:p>
            <a:r>
              <a:rPr lang="en-GB" sz="2000" dirty="0"/>
              <a:t>Temperature, vegetation, humidity and the dynamic profile of these and other ecological factors.</a:t>
            </a: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D61CA1-FAD4-43D4-ACB9-6CD4E0C84DD6}"/>
              </a:ext>
            </a:extLst>
          </p:cNvPr>
          <p:cNvSpPr txBox="1">
            <a:spLocks/>
          </p:cNvSpPr>
          <p:nvPr/>
        </p:nvSpPr>
        <p:spPr>
          <a:xfrm>
            <a:off x="141435" y="5154639"/>
            <a:ext cx="5257800" cy="163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Species Specific Breeding Preferences?</a:t>
            </a:r>
          </a:p>
          <a:p>
            <a:r>
              <a:rPr lang="en-GB" sz="2000" dirty="0"/>
              <a:t>Substantial variation - rainfed pools, freshwater lakes, rivers, brackish etc.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26544-6EA9-4ED9-9840-6AC754766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684" y="1150848"/>
            <a:ext cx="6833881" cy="29744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06C302-3735-4D12-BF4B-8F5BCCAF8895}"/>
              </a:ext>
            </a:extLst>
          </p:cNvPr>
          <p:cNvSpPr/>
          <p:nvPr/>
        </p:nvSpPr>
        <p:spPr>
          <a:xfrm>
            <a:off x="5504070" y="4184996"/>
            <a:ext cx="62765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/>
              <a:t>Das et al, 2017, </a:t>
            </a:r>
            <a:r>
              <a:rPr lang="en-GB" sz="1400" dirty="0">
                <a:hlinkClick r:id="rId4"/>
              </a:rPr>
              <a:t>https://malariajournal.biomedcentral.com/articles/10.1186/s12936-017-1833-9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98922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F5AB-6239-4608-ADAE-2411887D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16" y="62239"/>
            <a:ext cx="6935384" cy="1325563"/>
          </a:xfrm>
        </p:spPr>
        <p:txBody>
          <a:bodyPr>
            <a:normAutofit/>
          </a:bodyPr>
          <a:lstStyle/>
          <a:p>
            <a:r>
              <a:rPr lang="en-GB" sz="4000" b="1" dirty="0"/>
              <a:t>India as a case study for studying </a:t>
            </a:r>
            <a:r>
              <a:rPr lang="en-GB" sz="4000" b="1" i="1" dirty="0"/>
              <a:t>Anopheline </a:t>
            </a:r>
            <a:r>
              <a:rPr lang="en-GB" sz="4000" b="1" dirty="0"/>
              <a:t>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108D6-1E65-432A-B462-D5ADF76F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80" y="62239"/>
            <a:ext cx="4194531" cy="2960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6F9B0-8E6A-4F1A-BB4B-8358D0B1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800" y="3760280"/>
            <a:ext cx="6077315" cy="24890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06E9E6-FD29-4D9D-9429-70551DEDE34F}"/>
              </a:ext>
            </a:extLst>
          </p:cNvPr>
          <p:cNvSpPr/>
          <p:nvPr/>
        </p:nvSpPr>
        <p:spPr>
          <a:xfrm>
            <a:off x="5849800" y="6227694"/>
            <a:ext cx="5237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err="1"/>
              <a:t>Issaris</a:t>
            </a:r>
            <a:r>
              <a:rPr lang="en-GB" sz="1400" b="1" dirty="0"/>
              <a:t> et al, Bulletin of the WHO, 1953 </a:t>
            </a:r>
            <a:r>
              <a:rPr lang="en-GB" sz="1400" dirty="0">
                <a:hlinkClick r:id="rId4"/>
              </a:rPr>
              <a:t>https://www.ncbi.nlm.nih.gov/pmc/articles/PMC2542115/</a:t>
            </a:r>
            <a:endParaRPr lang="en-GB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1732D1-A163-4E2A-A6ED-B5C4B0A2832F}"/>
              </a:ext>
            </a:extLst>
          </p:cNvPr>
          <p:cNvSpPr/>
          <p:nvPr/>
        </p:nvSpPr>
        <p:spPr>
          <a:xfrm>
            <a:off x="6096000" y="290424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b="1" dirty="0"/>
              <a:t>Dev et al, 2013. </a:t>
            </a:r>
            <a:r>
              <a:rPr lang="en-GB" sz="1400" dirty="0">
                <a:hlinkClick r:id="rId5"/>
              </a:rPr>
              <a:t>https://www.intechopen.com/books/anopheles-mosquitoes-new-insights-into-malaria-vectors/the-dominant-mosquito-vectors-of-human-malaria-in-india</a:t>
            </a:r>
            <a:endParaRPr lang="en-GB" sz="1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EC634-F6CA-4983-9574-32A042AF4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16" y="1408328"/>
            <a:ext cx="5505186" cy="5325523"/>
          </a:xfrm>
        </p:spPr>
        <p:txBody>
          <a:bodyPr>
            <a:normAutofit/>
          </a:bodyPr>
          <a:lstStyle/>
          <a:p>
            <a:r>
              <a:rPr lang="en-GB" dirty="0"/>
              <a:t>Along with nineteen countries in sub-Saharan Africa, accounts for 85% of the global malaria burden. </a:t>
            </a:r>
          </a:p>
          <a:p>
            <a:pPr lvl="1"/>
            <a:r>
              <a:rPr lang="en-GB" dirty="0"/>
              <a:t>Including almost 50% of global </a:t>
            </a:r>
            <a:r>
              <a:rPr lang="en-GB" i="1" dirty="0"/>
              <a:t>Plasmodium vivax</a:t>
            </a:r>
            <a:r>
              <a:rPr lang="en-GB" dirty="0"/>
              <a:t> burden. </a:t>
            </a:r>
          </a:p>
          <a:p>
            <a:pPr lvl="1"/>
            <a:r>
              <a:rPr lang="en-GB" dirty="0"/>
              <a:t>One of the countries identified as part of the WHO’s “High Burden, High Impact” strategy. </a:t>
            </a:r>
          </a:p>
          <a:p>
            <a:endParaRPr lang="en-GB" dirty="0"/>
          </a:p>
          <a:p>
            <a:r>
              <a:rPr lang="en-GB" dirty="0"/>
              <a:t>High diversity of </a:t>
            </a:r>
            <a:r>
              <a:rPr lang="en-GB" i="1" dirty="0"/>
              <a:t>Anopheline</a:t>
            </a:r>
            <a:r>
              <a:rPr lang="en-GB" dirty="0"/>
              <a:t> species able to transmit malaria.</a:t>
            </a:r>
          </a:p>
          <a:p>
            <a:pPr lvl="1"/>
            <a:r>
              <a:rPr lang="en-GB" dirty="0"/>
              <a:t>And long history of high-quality entomological data collection. </a:t>
            </a:r>
          </a:p>
        </p:txBody>
      </p:sp>
    </p:spTree>
    <p:extLst>
      <p:ext uri="{BB962C8B-B14F-4D97-AF65-F5344CB8AC3E}">
        <p14:creationId xmlns:p14="http://schemas.microsoft.com/office/powerpoint/2010/main" val="248184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DC5653-1BD3-4F49-95CB-FB23DB5D0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47" y="856580"/>
            <a:ext cx="1735688" cy="1643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902AB9-927F-4679-8BA4-4F7B474A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375" y="4144434"/>
            <a:ext cx="2459848" cy="20766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3224C7-3C37-434C-BF8E-EBEF7A9D5C3F}"/>
              </a:ext>
            </a:extLst>
          </p:cNvPr>
          <p:cNvSpPr/>
          <p:nvPr/>
        </p:nvSpPr>
        <p:spPr>
          <a:xfrm>
            <a:off x="318559" y="2499982"/>
            <a:ext cx="2065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Systematic Review of Mosquito Time Series Catch Data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74B1C4-3413-4175-81A9-32ED31AC3C94}"/>
              </a:ext>
            </a:extLst>
          </p:cNvPr>
          <p:cNvSpPr/>
          <p:nvPr/>
        </p:nvSpPr>
        <p:spPr>
          <a:xfrm>
            <a:off x="2578470" y="6221071"/>
            <a:ext cx="2242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Characterisation of Temporal Properties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BD475D-1CF1-4C73-BCE1-B6F5332F3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70" y="4313296"/>
            <a:ext cx="2155980" cy="19077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F3274E-CF28-4AE3-8783-F56AB5455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226" y="446122"/>
            <a:ext cx="2533650" cy="22669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B1EA774-829C-472F-B882-579ACAE0B106}"/>
              </a:ext>
            </a:extLst>
          </p:cNvPr>
          <p:cNvSpPr/>
          <p:nvPr/>
        </p:nvSpPr>
        <p:spPr>
          <a:xfrm>
            <a:off x="4905679" y="2713072"/>
            <a:ext cx="2242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Clustering of Similar Time Series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12966B-D733-41AC-AAEC-A0D6075E4F1A}"/>
              </a:ext>
            </a:extLst>
          </p:cNvPr>
          <p:cNvSpPr/>
          <p:nvPr/>
        </p:nvSpPr>
        <p:spPr>
          <a:xfrm>
            <a:off x="9303605" y="2503529"/>
            <a:ext cx="2242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Spatial Prediction of Seasonal Profiles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47D9873-01AD-44BE-BFC6-C55F3878B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605" y="156944"/>
            <a:ext cx="2459848" cy="234658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292C356-2E1F-4F71-A53C-6EF9BE8518AD}"/>
              </a:ext>
            </a:extLst>
          </p:cNvPr>
          <p:cNvSpPr/>
          <p:nvPr/>
        </p:nvSpPr>
        <p:spPr>
          <a:xfrm>
            <a:off x="7345462" y="6211669"/>
            <a:ext cx="3069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Exploring the Drivers of Different Temporal Patterns</a:t>
            </a:r>
            <a:endParaRPr lang="en-GB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FB30B7-EE85-4E66-A08E-757C71BA497F}"/>
              </a:ext>
            </a:extLst>
          </p:cNvPr>
          <p:cNvCxnSpPr>
            <a:cxnSpLocks/>
          </p:cNvCxnSpPr>
          <p:nvPr/>
        </p:nvCxnSpPr>
        <p:spPr>
          <a:xfrm>
            <a:off x="2273380" y="3105933"/>
            <a:ext cx="880932" cy="10056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7367BE-15ED-4205-8E56-E38170758963}"/>
              </a:ext>
            </a:extLst>
          </p:cNvPr>
          <p:cNvCxnSpPr>
            <a:cxnSpLocks/>
          </p:cNvCxnSpPr>
          <p:nvPr/>
        </p:nvCxnSpPr>
        <p:spPr>
          <a:xfrm flipV="1">
            <a:off x="3981049" y="3105933"/>
            <a:ext cx="791885" cy="10056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5504F9-D482-4301-8362-FB2B05D8AE0E}"/>
              </a:ext>
            </a:extLst>
          </p:cNvPr>
          <p:cNvCxnSpPr>
            <a:cxnSpLocks/>
          </p:cNvCxnSpPr>
          <p:nvPr/>
        </p:nvCxnSpPr>
        <p:spPr>
          <a:xfrm>
            <a:off x="7205081" y="2940179"/>
            <a:ext cx="1020932" cy="10134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5894A8-F838-402B-A58B-10762DF19B88}"/>
              </a:ext>
            </a:extLst>
          </p:cNvPr>
          <p:cNvCxnSpPr>
            <a:cxnSpLocks/>
          </p:cNvCxnSpPr>
          <p:nvPr/>
        </p:nvCxnSpPr>
        <p:spPr>
          <a:xfrm flipV="1">
            <a:off x="9158897" y="3250506"/>
            <a:ext cx="728421" cy="7165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46B30621-215A-41B8-88E1-D037AA2822D0}"/>
              </a:ext>
            </a:extLst>
          </p:cNvPr>
          <p:cNvSpPr txBox="1">
            <a:spLocks/>
          </p:cNvSpPr>
          <p:nvPr/>
        </p:nvSpPr>
        <p:spPr>
          <a:xfrm>
            <a:off x="151216" y="62239"/>
            <a:ext cx="1169762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/>
              <a:t>Overview of the Work</a:t>
            </a:r>
          </a:p>
        </p:txBody>
      </p:sp>
    </p:spTree>
    <p:extLst>
      <p:ext uri="{BB962C8B-B14F-4D97-AF65-F5344CB8AC3E}">
        <p14:creationId xmlns:p14="http://schemas.microsoft.com/office/powerpoint/2010/main" val="140562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D8157-66F9-423B-9F7B-1CFA09A3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2" y="1531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 systematic review revealed substantial diversity in mosquito population dynamics across 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A616C-26D3-4C20-9AF0-5BF3EB8D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28" y="1894874"/>
            <a:ext cx="3884721" cy="4351338"/>
          </a:xfrm>
        </p:spPr>
        <p:txBody>
          <a:bodyPr>
            <a:normAutofit/>
          </a:bodyPr>
          <a:lstStyle/>
          <a:p>
            <a:r>
              <a:rPr lang="en-GB" dirty="0"/>
              <a:t>272 time series at monthly resolution.</a:t>
            </a:r>
          </a:p>
          <a:p>
            <a:pPr lvl="1"/>
            <a:r>
              <a:rPr lang="en-GB" dirty="0"/>
              <a:t>Spanning 7 dominant vector species and 117 locations across India.</a:t>
            </a:r>
          </a:p>
          <a:p>
            <a:pPr lvl="1"/>
            <a:endParaRPr lang="en-GB" dirty="0"/>
          </a:p>
          <a:p>
            <a:r>
              <a:rPr lang="en-GB" dirty="0"/>
              <a:t>Substantial diversity in population dynamics observed.</a:t>
            </a:r>
          </a:p>
          <a:p>
            <a:pPr lvl="1"/>
            <a:r>
              <a:rPr lang="en-GB" dirty="0"/>
              <a:t>Both between species and within species.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254A9-5D6F-4A63-A316-CBE9E447F0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61" y="1894874"/>
            <a:ext cx="7791776" cy="41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E376-5A91-4323-81AF-74244B54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72" y="107672"/>
            <a:ext cx="11842259" cy="739545"/>
          </a:xfrm>
        </p:spPr>
        <p:txBody>
          <a:bodyPr>
            <a:normAutofit/>
          </a:bodyPr>
          <a:lstStyle/>
          <a:p>
            <a:r>
              <a:rPr lang="en-GB" sz="4000" b="1" dirty="0"/>
              <a:t>Feature based representation of the collated time series</a:t>
            </a:r>
          </a:p>
        </p:txBody>
      </p:sp>
      <p:pic>
        <p:nvPicPr>
          <p:cNvPr id="2050" name="Picture 2" descr="The probability density functions of von Mises directional distribution (a) The effect of the concentration parameter κ for a fixed mean µ = 0 •. The support of von Mises distribution is [−π, π]. For instance, when estimating the direction of a moving object from noisy sensor measurements, a conventional Gaussian distribution which has a support (−∞, ∞) cannot be used because the actual range of directions is [−π, π]. (b) Corresponding polar plots.">
            <a:extLst>
              <a:ext uri="{FF2B5EF4-FFF2-40B4-BE49-F238E27FC236}">
                <a16:creationId xmlns:a16="http://schemas.microsoft.com/office/drawing/2014/main" id="{3F32E916-2ACB-4D40-8515-C0057A2C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7" y="2016850"/>
            <a:ext cx="2923089" cy="129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B75D03-FC00-4702-AE84-5472283F6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290" y="2084827"/>
            <a:ext cx="4981345" cy="1290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Von Mises Distribution:</a:t>
            </a:r>
          </a:p>
          <a:p>
            <a:r>
              <a:rPr lang="en-GB" sz="2400" dirty="0"/>
              <a:t>1 and 2 component fitting, MLE estimates of parameters.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2A5F6-5A2A-4786-9C5F-233014EAA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27" y="3591881"/>
            <a:ext cx="2647950" cy="10763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B064BB-1A40-43F3-A7CB-FE4BB4A89711}"/>
              </a:ext>
            </a:extLst>
          </p:cNvPr>
          <p:cNvSpPr txBox="1">
            <a:spLocks/>
          </p:cNvSpPr>
          <p:nvPr/>
        </p:nvSpPr>
        <p:spPr>
          <a:xfrm>
            <a:off x="3498405" y="3593901"/>
            <a:ext cx="4321729" cy="1498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/>
              <a:t>KL Divergence:</a:t>
            </a:r>
          </a:p>
          <a:p>
            <a:r>
              <a:rPr lang="en-GB" sz="2400" dirty="0"/>
              <a:t>Measuring deviation from a uniform distribution.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27499-1206-456E-9996-968117A4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93" y="4983598"/>
            <a:ext cx="2250864" cy="163435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1C51FA-38BE-42E4-BC0F-E46A17762064}"/>
              </a:ext>
            </a:extLst>
          </p:cNvPr>
          <p:cNvSpPr txBox="1">
            <a:spLocks/>
          </p:cNvSpPr>
          <p:nvPr/>
        </p:nvSpPr>
        <p:spPr>
          <a:xfrm>
            <a:off x="3498405" y="5119526"/>
            <a:ext cx="4052185" cy="1498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/>
              <a:t>Periodic Kernel Median</a:t>
            </a:r>
          </a:p>
          <a:p>
            <a:r>
              <a:rPr lang="en-GB" sz="2400" dirty="0"/>
              <a:t>From Negative Binomial Gaussian Process fitting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593EED-C13F-466B-8E72-11C482F7F7E4}"/>
              </a:ext>
            </a:extLst>
          </p:cNvPr>
          <p:cNvSpPr txBox="1">
            <a:spLocks/>
          </p:cNvSpPr>
          <p:nvPr/>
        </p:nvSpPr>
        <p:spPr>
          <a:xfrm>
            <a:off x="7444158" y="5955472"/>
            <a:ext cx="4751946" cy="472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400" b="1" dirty="0"/>
              <a:t>Proportion of Points &gt; 1.65x Mean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ED143B-3C6B-462D-9BA2-1832AD515A5D}"/>
              </a:ext>
            </a:extLst>
          </p:cNvPr>
          <p:cNvSpPr txBox="1">
            <a:spLocks/>
          </p:cNvSpPr>
          <p:nvPr/>
        </p:nvSpPr>
        <p:spPr>
          <a:xfrm>
            <a:off x="8487051" y="3318386"/>
            <a:ext cx="3506679" cy="1634359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Output: </a:t>
            </a:r>
            <a:r>
              <a:rPr lang="en-GB" dirty="0"/>
              <a:t>7 numbers per time series, describing its  temporal properties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6BC396-9505-4CD9-9AA6-3E71B448AF40}"/>
              </a:ext>
            </a:extLst>
          </p:cNvPr>
          <p:cNvSpPr txBox="1">
            <a:spLocks/>
          </p:cNvSpPr>
          <p:nvPr/>
        </p:nvSpPr>
        <p:spPr>
          <a:xfrm>
            <a:off x="151472" y="924772"/>
            <a:ext cx="11636987" cy="970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Mathematical operations used to characterise the </a:t>
            </a:r>
            <a:r>
              <a:rPr lang="en-GB" b="1" dirty="0"/>
              <a:t>temporal properties</a:t>
            </a:r>
            <a:r>
              <a:rPr lang="en-GB" dirty="0"/>
              <a:t> of each time series.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84569-A073-46EB-859B-0B94D42DF7C8}"/>
              </a:ext>
            </a:extLst>
          </p:cNvPr>
          <p:cNvSpPr/>
          <p:nvPr/>
        </p:nvSpPr>
        <p:spPr>
          <a:xfrm>
            <a:off x="7978633" y="1853994"/>
            <a:ext cx="3682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Peak distance from January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7EB137-27FB-4C5C-9219-5A148DB82732}"/>
              </a:ext>
            </a:extLst>
          </p:cNvPr>
          <p:cNvCxnSpPr>
            <a:cxnSpLocks/>
          </p:cNvCxnSpPr>
          <p:nvPr/>
        </p:nvCxnSpPr>
        <p:spPr>
          <a:xfrm flipV="1">
            <a:off x="9648352" y="5092332"/>
            <a:ext cx="440466" cy="8332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90D827-CEA9-4110-A33C-3B9860DA027B}"/>
              </a:ext>
            </a:extLst>
          </p:cNvPr>
          <p:cNvCxnSpPr>
            <a:cxnSpLocks/>
          </p:cNvCxnSpPr>
          <p:nvPr/>
        </p:nvCxnSpPr>
        <p:spPr>
          <a:xfrm flipV="1">
            <a:off x="7049563" y="4969872"/>
            <a:ext cx="1278989" cy="6338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1F6005-A2A3-4AED-A726-476C5523BA90}"/>
              </a:ext>
            </a:extLst>
          </p:cNvPr>
          <p:cNvCxnSpPr>
            <a:cxnSpLocks/>
          </p:cNvCxnSpPr>
          <p:nvPr/>
        </p:nvCxnSpPr>
        <p:spPr>
          <a:xfrm>
            <a:off x="9454992" y="2372549"/>
            <a:ext cx="519958" cy="8062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2A775F-768B-4E7A-BA41-D6DBF8DE258F}"/>
              </a:ext>
            </a:extLst>
          </p:cNvPr>
          <p:cNvCxnSpPr>
            <a:cxnSpLocks/>
          </p:cNvCxnSpPr>
          <p:nvPr/>
        </p:nvCxnSpPr>
        <p:spPr>
          <a:xfrm>
            <a:off x="7444158" y="3023317"/>
            <a:ext cx="952477" cy="4595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4B7013-BDC8-4776-9176-34C049D26B7C}"/>
              </a:ext>
            </a:extLst>
          </p:cNvPr>
          <p:cNvCxnSpPr>
            <a:cxnSpLocks/>
          </p:cNvCxnSpPr>
          <p:nvPr/>
        </p:nvCxnSpPr>
        <p:spPr>
          <a:xfrm flipV="1">
            <a:off x="7321177" y="4172505"/>
            <a:ext cx="1007375" cy="871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4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A7C462-38EC-4C46-8203-62CF5AA8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92" y="151765"/>
            <a:ext cx="11585360" cy="1325563"/>
          </a:xfrm>
        </p:spPr>
        <p:txBody>
          <a:bodyPr>
            <a:normAutofit/>
          </a:bodyPr>
          <a:lstStyle/>
          <a:p>
            <a:r>
              <a:rPr lang="en-GB" b="1" dirty="0"/>
              <a:t>Clustering of time series according to temporal properties reveals distinct temporal profiles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FC2DA9-322C-40D8-B6E5-79129E31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722" y="1477328"/>
            <a:ext cx="4382459" cy="3919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08A205-751D-4F90-881A-6DBB3B57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5306"/>
            <a:ext cx="4428248" cy="381796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63EC4E-1460-44B0-8E96-6332D2DCD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72" y="5606774"/>
            <a:ext cx="11349480" cy="1325563"/>
          </a:xfrm>
        </p:spPr>
        <p:txBody>
          <a:bodyPr>
            <a:normAutofit/>
          </a:bodyPr>
          <a:lstStyle/>
          <a:p>
            <a:r>
              <a:rPr lang="en-GB" sz="2400" dirty="0"/>
              <a:t>Principal Components Analysis combined with k-Means clustering: 4 clusters of time series with similar temporal properties identified.</a:t>
            </a:r>
          </a:p>
          <a:p>
            <a:pPr lvl="1"/>
            <a:r>
              <a:rPr lang="en-GB" sz="2000" dirty="0"/>
              <a:t>Differences in extent and timing of seasonal peaks. </a:t>
            </a:r>
          </a:p>
        </p:txBody>
      </p:sp>
    </p:spTree>
    <p:extLst>
      <p:ext uri="{BB962C8B-B14F-4D97-AF65-F5344CB8AC3E}">
        <p14:creationId xmlns:p14="http://schemas.microsoft.com/office/powerpoint/2010/main" val="3893377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5413</TotalTime>
  <Words>2136</Words>
  <Application>Microsoft Office PowerPoint</Application>
  <PresentationFormat>Widescreen</PresentationFormat>
  <Paragraphs>262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The Ecological Structure of Mosquito Population Dynamics: Insights from India, Consequences for Malaria Control</vt:lpstr>
      <vt:lpstr>Anopheline mosquitoes are responsible for malaria transmission worldwide</vt:lpstr>
      <vt:lpstr>Previous work has focussed on mapping the spatial distribution of these vectors…</vt:lpstr>
      <vt:lpstr>Many outstanding questions surrounding the drivers of these dynamics</vt:lpstr>
      <vt:lpstr>India as a case study for studying Anopheline dynamics</vt:lpstr>
      <vt:lpstr>PowerPoint Presentation</vt:lpstr>
      <vt:lpstr>A systematic review revealed substantial diversity in mosquito population dynamics across India</vt:lpstr>
      <vt:lpstr>Feature based representation of the collated time series</vt:lpstr>
      <vt:lpstr>Clustering of time series according to temporal properties reveals distinct temporal profiles</vt:lpstr>
      <vt:lpstr>Analysis of species composition of temporal clusters reveals species-specific patterns</vt:lpstr>
      <vt:lpstr>Rainfall patterns do not substantially differ across locations</vt:lpstr>
      <vt:lpstr>Multinomial logistic regression to explore associations</vt:lpstr>
      <vt:lpstr>Distinct, environmental and species-specific associations</vt:lpstr>
      <vt:lpstr>Hierarchical clustering reveals species-specific associations with temporal patterns</vt:lpstr>
      <vt:lpstr>PowerPoint Presentation</vt:lpstr>
      <vt:lpstr>Integrating these results with vector spatial distributions allows prediction of seasonality</vt:lpstr>
      <vt:lpstr>Mosquito population dynamics are shaped by a complex interplay of species-specific and environmental factors</vt:lpstr>
      <vt:lpstr>Acknowledgements</vt:lpstr>
      <vt:lpstr>One more (hopefully exciting) thing…</vt:lpstr>
      <vt:lpstr>PowerPoint Presentation</vt:lpstr>
      <vt:lpstr>PowerPoint Presentation</vt:lpstr>
      <vt:lpstr>Systematic Review  Analyses  Publication </vt:lpstr>
      <vt:lpstr>What I can promise? </vt:lpstr>
      <vt:lpstr>PowerPoint Presentation</vt:lpstr>
      <vt:lpstr>Anopheline mosquitoes are responsible for malaria transmission worldwide</vt:lpstr>
      <vt:lpstr>Previous work has focussed on mapping the spatial distribution of these vectors…</vt:lpstr>
      <vt:lpstr>Many outstanding questions surrounding the drivers of these dynamics</vt:lpstr>
      <vt:lpstr>India is well suited to address these questions…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based representation of the collated time series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Charlie Wright</dc:creator>
  <cp:lastModifiedBy>Charlie Wright</cp:lastModifiedBy>
  <cp:revision>89</cp:revision>
  <dcterms:created xsi:type="dcterms:W3CDTF">2019-12-17T19:26:59Z</dcterms:created>
  <dcterms:modified xsi:type="dcterms:W3CDTF">2020-01-20T13:47:39Z</dcterms:modified>
</cp:coreProperties>
</file>